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handoutMasterIdLst>
    <p:handoutMasterId r:id="rId38"/>
  </p:handoutMasterIdLst>
  <p:sldIdLst>
    <p:sldId id="268" r:id="rId2"/>
    <p:sldId id="393" r:id="rId3"/>
    <p:sldId id="394" r:id="rId4"/>
    <p:sldId id="395" r:id="rId5"/>
    <p:sldId id="302" r:id="rId6"/>
    <p:sldId id="372" r:id="rId7"/>
    <p:sldId id="373" r:id="rId8"/>
    <p:sldId id="392" r:id="rId9"/>
    <p:sldId id="364" r:id="rId10"/>
    <p:sldId id="365" r:id="rId11"/>
    <p:sldId id="383" r:id="rId12"/>
    <p:sldId id="322" r:id="rId13"/>
    <p:sldId id="339" r:id="rId14"/>
    <p:sldId id="352" r:id="rId15"/>
    <p:sldId id="353" r:id="rId16"/>
    <p:sldId id="351" r:id="rId17"/>
    <p:sldId id="343" r:id="rId18"/>
    <p:sldId id="370" r:id="rId19"/>
    <p:sldId id="371" r:id="rId20"/>
    <p:sldId id="344" r:id="rId21"/>
    <p:sldId id="354" r:id="rId22"/>
    <p:sldId id="345" r:id="rId23"/>
    <p:sldId id="384" r:id="rId24"/>
    <p:sldId id="385" r:id="rId25"/>
    <p:sldId id="388" r:id="rId26"/>
    <p:sldId id="389" r:id="rId27"/>
    <p:sldId id="390" r:id="rId28"/>
    <p:sldId id="325" r:id="rId29"/>
    <p:sldId id="367" r:id="rId30"/>
    <p:sldId id="368" r:id="rId31"/>
    <p:sldId id="369" r:id="rId32"/>
    <p:sldId id="361" r:id="rId33"/>
    <p:sldId id="362" r:id="rId34"/>
    <p:sldId id="387" r:id="rId35"/>
    <p:sldId id="319" r:id="rId36"/>
  </p:sldIdLst>
  <p:sldSz cx="9144000" cy="6858000" type="screen4x3"/>
  <p:notesSz cx="6797675" cy="9926638"/>
  <p:defaultTextStyle>
    <a:defPPr>
      <a:defRPr lang="en-GB"/>
    </a:defPPr>
    <a:lvl1pPr algn="l" rtl="0" fontAlgn="base">
      <a:lnSpc>
        <a:spcPts val="2400"/>
      </a:lnSpc>
      <a:spcBef>
        <a:spcPct val="50000"/>
      </a:spcBef>
      <a:spcAft>
        <a:spcPct val="0"/>
      </a:spcAft>
      <a:defRPr kern="1200">
        <a:solidFill>
          <a:schemeClr val="tx1"/>
        </a:solidFill>
        <a:latin typeface="Arial" charset="0"/>
        <a:ea typeface="+mn-ea"/>
        <a:cs typeface="+mn-cs"/>
      </a:defRPr>
    </a:lvl1pPr>
    <a:lvl2pPr marL="457200" algn="l" rtl="0" fontAlgn="base">
      <a:lnSpc>
        <a:spcPts val="2400"/>
      </a:lnSpc>
      <a:spcBef>
        <a:spcPct val="50000"/>
      </a:spcBef>
      <a:spcAft>
        <a:spcPct val="0"/>
      </a:spcAft>
      <a:defRPr kern="1200">
        <a:solidFill>
          <a:schemeClr val="tx1"/>
        </a:solidFill>
        <a:latin typeface="Arial" charset="0"/>
        <a:ea typeface="+mn-ea"/>
        <a:cs typeface="+mn-cs"/>
      </a:defRPr>
    </a:lvl2pPr>
    <a:lvl3pPr marL="914400" algn="l" rtl="0" fontAlgn="base">
      <a:lnSpc>
        <a:spcPts val="2400"/>
      </a:lnSpc>
      <a:spcBef>
        <a:spcPct val="50000"/>
      </a:spcBef>
      <a:spcAft>
        <a:spcPct val="0"/>
      </a:spcAft>
      <a:defRPr kern="1200">
        <a:solidFill>
          <a:schemeClr val="tx1"/>
        </a:solidFill>
        <a:latin typeface="Arial" charset="0"/>
        <a:ea typeface="+mn-ea"/>
        <a:cs typeface="+mn-cs"/>
      </a:defRPr>
    </a:lvl3pPr>
    <a:lvl4pPr marL="1371600" algn="l" rtl="0" fontAlgn="base">
      <a:lnSpc>
        <a:spcPts val="2400"/>
      </a:lnSpc>
      <a:spcBef>
        <a:spcPct val="50000"/>
      </a:spcBef>
      <a:spcAft>
        <a:spcPct val="0"/>
      </a:spcAft>
      <a:defRPr kern="1200">
        <a:solidFill>
          <a:schemeClr val="tx1"/>
        </a:solidFill>
        <a:latin typeface="Arial" charset="0"/>
        <a:ea typeface="+mn-ea"/>
        <a:cs typeface="+mn-cs"/>
      </a:defRPr>
    </a:lvl4pPr>
    <a:lvl5pPr marL="1828800" algn="l" rtl="0" fontAlgn="base">
      <a:lnSpc>
        <a:spcPts val="2400"/>
      </a:lnSpc>
      <a:spcBef>
        <a:spcPct val="5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7EA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05" autoAdjust="0"/>
    <p:restoredTop sz="99749" autoAdjust="0"/>
  </p:normalViewPr>
  <p:slideViewPr>
    <p:cSldViewPr snapToObjects="1">
      <p:cViewPr varScale="1">
        <p:scale>
          <a:sx n="101" d="100"/>
          <a:sy n="101" d="100"/>
        </p:scale>
        <p:origin x="619"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1"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de-DE"/>
          </a:p>
        </p:txBody>
      </p:sp>
      <p:sp>
        <p:nvSpPr>
          <p:cNvPr id="17411" name="Rectangle 3"/>
          <p:cNvSpPr>
            <a:spLocks noGrp="1" noChangeArrowheads="1"/>
          </p:cNvSpPr>
          <p:nvPr>
            <p:ph type="dt" sz="quarter" idx="1"/>
          </p:nvPr>
        </p:nvSpPr>
        <p:spPr bwMode="auto">
          <a:xfrm>
            <a:off x="3849911" y="0"/>
            <a:ext cx="2946144"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de-DE"/>
          </a:p>
        </p:txBody>
      </p:sp>
      <p:sp>
        <p:nvSpPr>
          <p:cNvPr id="17412" name="Rectangle 4"/>
          <p:cNvSpPr>
            <a:spLocks noGrp="1" noChangeArrowheads="1"/>
          </p:cNvSpPr>
          <p:nvPr>
            <p:ph type="ftr" sz="quarter" idx="2"/>
          </p:nvPr>
        </p:nvSpPr>
        <p:spPr bwMode="auto">
          <a:xfrm>
            <a:off x="1" y="9428164"/>
            <a:ext cx="294614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de-DE"/>
          </a:p>
        </p:txBody>
      </p:sp>
      <p:sp>
        <p:nvSpPr>
          <p:cNvPr id="17413" name="Rectangle 5"/>
          <p:cNvSpPr>
            <a:spLocks noGrp="1" noChangeArrowheads="1"/>
          </p:cNvSpPr>
          <p:nvPr>
            <p:ph type="sldNum" sz="quarter" idx="3"/>
          </p:nvPr>
        </p:nvSpPr>
        <p:spPr bwMode="auto">
          <a:xfrm>
            <a:off x="3849911" y="9428164"/>
            <a:ext cx="2946144"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B7B48615-3CD6-4436-AD46-F8675CB696FA}" type="slidenum">
              <a:rPr lang="de-DE"/>
              <a:pPr>
                <a:defRPr/>
              </a:pPr>
              <a:t>‹Nr.›</a:t>
            </a:fld>
            <a:endParaRPr lang="de-DE"/>
          </a:p>
        </p:txBody>
      </p:sp>
    </p:spTree>
    <p:extLst>
      <p:ext uri="{BB962C8B-B14F-4D97-AF65-F5344CB8AC3E}">
        <p14:creationId xmlns:p14="http://schemas.microsoft.com/office/powerpoint/2010/main" val="3662712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0"/>
            <a:ext cx="294614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en-GB"/>
          </a:p>
        </p:txBody>
      </p:sp>
      <p:sp>
        <p:nvSpPr>
          <p:cNvPr id="6147" name="Rectangle 3"/>
          <p:cNvSpPr>
            <a:spLocks noGrp="1" noChangeArrowheads="1"/>
          </p:cNvSpPr>
          <p:nvPr>
            <p:ph type="dt" idx="1"/>
          </p:nvPr>
        </p:nvSpPr>
        <p:spPr bwMode="auto">
          <a:xfrm>
            <a:off x="3849911" y="0"/>
            <a:ext cx="2946144"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en-GB"/>
          </a:p>
        </p:txBody>
      </p:sp>
      <p:sp>
        <p:nvSpPr>
          <p:cNvPr id="2150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0254" y="4714876"/>
            <a:ext cx="543716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Textmasterformate durch Klicken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6150" name="Rectangle 6"/>
          <p:cNvSpPr>
            <a:spLocks noGrp="1" noChangeArrowheads="1"/>
          </p:cNvSpPr>
          <p:nvPr>
            <p:ph type="ftr" sz="quarter" idx="4"/>
          </p:nvPr>
        </p:nvSpPr>
        <p:spPr bwMode="auto">
          <a:xfrm>
            <a:off x="1" y="9428164"/>
            <a:ext cx="294614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en-GB"/>
          </a:p>
        </p:txBody>
      </p:sp>
      <p:sp>
        <p:nvSpPr>
          <p:cNvPr id="6151" name="Rectangle 7"/>
          <p:cNvSpPr>
            <a:spLocks noGrp="1" noChangeArrowheads="1"/>
          </p:cNvSpPr>
          <p:nvPr>
            <p:ph type="sldNum" sz="quarter" idx="5"/>
          </p:nvPr>
        </p:nvSpPr>
        <p:spPr bwMode="auto">
          <a:xfrm>
            <a:off x="3849911" y="9428164"/>
            <a:ext cx="2946144"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7B357EDD-A7A3-4AC2-9C9B-39E87B529D8D}" type="slidenum">
              <a:rPr lang="en-GB"/>
              <a:pPr>
                <a:defRPr/>
              </a:pPr>
              <a:t>‹Nr.›</a:t>
            </a:fld>
            <a:endParaRPr lang="en-GB"/>
          </a:p>
        </p:txBody>
      </p:sp>
    </p:spTree>
    <p:extLst>
      <p:ext uri="{BB962C8B-B14F-4D97-AF65-F5344CB8AC3E}">
        <p14:creationId xmlns:p14="http://schemas.microsoft.com/office/powerpoint/2010/main" val="2337949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9"/>
          <p:cNvSpPr>
            <a:spLocks noChangeArrowheads="1"/>
          </p:cNvSpPr>
          <p:nvPr/>
        </p:nvSpPr>
        <p:spPr bwMode="auto">
          <a:xfrm>
            <a:off x="0" y="5105400"/>
            <a:ext cx="9144000" cy="1752600"/>
          </a:xfrm>
          <a:prstGeom prst="rect">
            <a:avLst/>
          </a:prstGeom>
          <a:solidFill>
            <a:schemeClr val="bg2"/>
          </a:solidFill>
          <a:ln w="9525">
            <a:noFill/>
            <a:miter lim="800000"/>
            <a:headEnd/>
            <a:tailEnd/>
          </a:ln>
          <a:effectLst/>
        </p:spPr>
        <p:txBody>
          <a:bodyPr wrap="none" anchor="ctr"/>
          <a:lstStyle/>
          <a:p>
            <a:pPr>
              <a:defRPr/>
            </a:pPr>
            <a:endParaRPr lang="de-DE"/>
          </a:p>
        </p:txBody>
      </p:sp>
      <p:sp>
        <p:nvSpPr>
          <p:cNvPr id="4099" name="Rectangle 3"/>
          <p:cNvSpPr>
            <a:spLocks noGrp="1" noChangeArrowheads="1"/>
          </p:cNvSpPr>
          <p:nvPr>
            <p:ph type="subTitle" idx="1"/>
          </p:nvPr>
        </p:nvSpPr>
        <p:spPr>
          <a:xfrm>
            <a:off x="533400" y="5715000"/>
            <a:ext cx="8077200" cy="600075"/>
          </a:xfrm>
        </p:spPr>
        <p:txBody>
          <a:bodyPr/>
          <a:lstStyle>
            <a:lvl1pPr>
              <a:defRPr sz="1800">
                <a:solidFill>
                  <a:schemeClr val="bg1"/>
                </a:solidFill>
              </a:defRPr>
            </a:lvl1pPr>
          </a:lstStyle>
          <a:p>
            <a:r>
              <a:rPr lang="de-DE"/>
              <a:t>Master-Untertitelformat bearbeiten</a:t>
            </a:r>
          </a:p>
        </p:txBody>
      </p:sp>
      <p:sp>
        <p:nvSpPr>
          <p:cNvPr id="4098" name="Rectangle 2"/>
          <p:cNvSpPr>
            <a:spLocks noGrp="1" noChangeArrowheads="1"/>
          </p:cNvSpPr>
          <p:nvPr>
            <p:ph type="ctrTitle"/>
          </p:nvPr>
        </p:nvSpPr>
        <p:spPr>
          <a:xfrm>
            <a:off x="533400" y="5380038"/>
            <a:ext cx="8077200" cy="533400"/>
          </a:xfrm>
        </p:spPr>
        <p:txBody>
          <a:bodyPr/>
          <a:lstStyle>
            <a:lvl1pPr>
              <a:defRPr sz="2100">
                <a:solidFill>
                  <a:schemeClr val="bg1"/>
                </a:solidFill>
              </a:defRPr>
            </a:lvl1pPr>
          </a:lstStyle>
          <a:p>
            <a:r>
              <a:rPr lang="de-DE"/>
              <a:t>Mastertitelformat bearbeiten</a:t>
            </a:r>
            <a:endParaRPr lang="en-GB"/>
          </a:p>
        </p:txBody>
      </p:sp>
      <p:pic>
        <p:nvPicPr>
          <p:cNvPr id="7" name="Grafik 6" descr="MFB_IQMV.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45724" y="353277"/>
            <a:ext cx="1734788" cy="880851"/>
          </a:xfrm>
          <a:prstGeom prst="rect">
            <a:avLst/>
          </a:prstGeom>
        </p:spPr>
      </p:pic>
      <p:pic>
        <p:nvPicPr>
          <p:cNvPr id="9" name="Grafik 8">
            <a:extLst>
              <a:ext uri="{FF2B5EF4-FFF2-40B4-BE49-F238E27FC236}">
                <a16:creationId xmlns:a16="http://schemas.microsoft.com/office/drawing/2014/main" id="{0CBCC22F-3310-4ABB-AB32-B32F592D05E8}"/>
              </a:ext>
              <a:ext uri="{C183D7F6-B498-43B3-948B-1728B52AA6E4}">
                <adec:decorative xmlns:adec="http://schemas.microsoft.com/office/drawing/2017/decorative" xmlns="" val="1"/>
              </a:ext>
            </a:extLst>
          </p:cNvPr>
          <p:cNvPicPr preferRelativeResize="0">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8672" y="353277"/>
            <a:ext cx="1397052" cy="873529"/>
          </a:xfrm>
          <a:prstGeom prst="rect">
            <a:avLst/>
          </a:prstGeom>
        </p:spPr>
      </p:pic>
    </p:spTree>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EF6AC8AC-1ED0-47BE-AB62-FAC652C4FE6E}"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91300" y="1524000"/>
            <a:ext cx="2019300" cy="43894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3400" y="1524000"/>
            <a:ext cx="5905500" cy="4389438"/>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464FB0BA-A829-40BF-A022-18E14A4009FC}"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6"/>
          <p:cNvSpPr>
            <a:spLocks noGrp="1" noChangeArrowheads="1"/>
          </p:cNvSpPr>
          <p:nvPr>
            <p:ph type="sldNum" sz="quarter" idx="10"/>
          </p:nvPr>
        </p:nvSpPr>
        <p:spPr>
          <a:ln/>
        </p:spPr>
        <p:txBody>
          <a:bodyPr/>
          <a:lstStyle>
            <a:lvl1pPr>
              <a:defRPr/>
            </a:lvl1pPr>
          </a:lstStyle>
          <a:p>
            <a:pPr>
              <a:defRPr/>
            </a:pPr>
            <a:fld id="{80400ECE-1E6E-4FB6-AF33-40D9A9205066}"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fld id="{58AB2220-E096-4113-BA33-4ADC0B08D922}"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3400" y="2057400"/>
            <a:ext cx="39624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2057400"/>
            <a:ext cx="3962400" cy="3856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6"/>
          <p:cNvSpPr>
            <a:spLocks noGrp="1" noChangeArrowheads="1"/>
          </p:cNvSpPr>
          <p:nvPr>
            <p:ph type="sldNum" sz="quarter" idx="10"/>
          </p:nvPr>
        </p:nvSpPr>
        <p:spPr>
          <a:ln/>
        </p:spPr>
        <p:txBody>
          <a:bodyPr/>
          <a:lstStyle>
            <a:lvl1pPr>
              <a:defRPr/>
            </a:lvl1pPr>
          </a:lstStyle>
          <a:p>
            <a:pPr>
              <a:defRPr/>
            </a:pPr>
            <a:fld id="{3B3616FC-A2E3-457D-B6C0-B7079911E847}"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5338936" cy="1143000"/>
          </a:xfrm>
        </p:spPr>
        <p:txBody>
          <a:bodyPr/>
          <a:lstStyle>
            <a:lvl1pPr>
              <a:defRPr/>
            </a:lvl1pPr>
          </a:lstStyle>
          <a:p>
            <a:r>
              <a:rPr lang="de-DE" dirty="0"/>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p:cNvSpPr>
            <a:spLocks noGrp="1" noChangeArrowheads="1"/>
          </p:cNvSpPr>
          <p:nvPr>
            <p:ph type="sldNum" sz="quarter" idx="10"/>
          </p:nvPr>
        </p:nvSpPr>
        <p:spPr>
          <a:ln/>
        </p:spPr>
        <p:txBody>
          <a:bodyPr/>
          <a:lstStyle>
            <a:lvl1pPr>
              <a:defRPr/>
            </a:lvl1pPr>
          </a:lstStyle>
          <a:p>
            <a:pPr>
              <a:defRPr/>
            </a:pPr>
            <a:fld id="{6E88B389-F2D9-4108-AC36-C56B0956B6CA}"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6"/>
          <p:cNvSpPr>
            <a:spLocks noGrp="1" noChangeArrowheads="1"/>
          </p:cNvSpPr>
          <p:nvPr>
            <p:ph type="sldNum" sz="quarter" idx="10"/>
          </p:nvPr>
        </p:nvSpPr>
        <p:spPr>
          <a:ln/>
        </p:spPr>
        <p:txBody>
          <a:bodyPr/>
          <a:lstStyle>
            <a:lvl1pPr>
              <a:defRPr/>
            </a:lvl1pPr>
          </a:lstStyle>
          <a:p>
            <a:pPr>
              <a:defRPr/>
            </a:pPr>
            <a:fld id="{75CD3761-0BB5-4CAA-9CAB-86900F5C96D3}"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5436B2C0-F470-473F-AA28-6ADACBE64F97}"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dirty="0"/>
              <a:t>Titelmasterformat durch Klicken bearbeiten</a:t>
            </a:r>
          </a:p>
        </p:txBody>
      </p:sp>
      <p:sp>
        <p:nvSpPr>
          <p:cNvPr id="3" name="Inhaltsplatzhalter 2"/>
          <p:cNvSpPr>
            <a:spLocks noGrp="1"/>
          </p:cNvSpPr>
          <p:nvPr>
            <p:ph idx="1"/>
          </p:nvPr>
        </p:nvSpPr>
        <p:spPr>
          <a:xfrm>
            <a:off x="3575050" y="1435100"/>
            <a:ext cx="5111750"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727E55F-EB95-435D-9909-2C135B87E612}"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1340767"/>
            <a:ext cx="5486400" cy="338680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fld id="{D4964FD3-7F2F-4C30-851C-0F20371FB34C}" type="slidenum">
              <a:rPr lang="de-DE"/>
              <a:pPr>
                <a:defRPr/>
              </a:pPr>
              <a:t>‹Nr.›</a:t>
            </a:fld>
            <a:endParaRPr lang="en-GB"/>
          </a:p>
        </p:txBody>
      </p:sp>
    </p:spTree>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head_folge"/>
          <p:cNvPicPr preferRelativeResize="0">
            <a:picLocks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6237288"/>
            <a:ext cx="9144000" cy="620712"/>
          </a:xfrm>
          <a:prstGeom prst="rect">
            <a:avLst/>
          </a:prstGeom>
          <a:solidFill>
            <a:schemeClr val="bg2"/>
          </a:solidFill>
          <a:ln w="9525">
            <a:noFill/>
            <a:miter lim="800000"/>
            <a:headEnd/>
            <a:tailEnd/>
          </a:ln>
        </p:spPr>
      </p:pic>
      <p:sp>
        <p:nvSpPr>
          <p:cNvPr id="1027" name="Rectangle 2"/>
          <p:cNvSpPr>
            <a:spLocks noGrp="1" noChangeArrowheads="1"/>
          </p:cNvSpPr>
          <p:nvPr>
            <p:ph type="title"/>
          </p:nvPr>
        </p:nvSpPr>
        <p:spPr bwMode="auto">
          <a:xfrm>
            <a:off x="533400" y="1524000"/>
            <a:ext cx="8077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Mastertitelformat bearbeiten</a:t>
            </a:r>
            <a:endParaRPr lang="en-GB"/>
          </a:p>
        </p:txBody>
      </p:sp>
      <p:sp>
        <p:nvSpPr>
          <p:cNvPr id="1028" name="Rectangle 3"/>
          <p:cNvSpPr>
            <a:spLocks noGrp="1" noChangeArrowheads="1"/>
          </p:cNvSpPr>
          <p:nvPr>
            <p:ph type="body" idx="1"/>
          </p:nvPr>
        </p:nvSpPr>
        <p:spPr bwMode="auto">
          <a:xfrm>
            <a:off x="533400" y="2057400"/>
            <a:ext cx="8077200" cy="38560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t>Fließtext</a:t>
            </a:r>
          </a:p>
          <a:p>
            <a:pPr lvl="1"/>
            <a:r>
              <a:rPr lang="de-DE"/>
              <a:t>Zweite Ebene</a:t>
            </a:r>
          </a:p>
        </p:txBody>
      </p:sp>
      <p:sp>
        <p:nvSpPr>
          <p:cNvPr id="1030" name="Rectangle 6"/>
          <p:cNvSpPr>
            <a:spLocks noGrp="1" noChangeArrowheads="1"/>
          </p:cNvSpPr>
          <p:nvPr>
            <p:ph type="sldNum" sz="quarter" idx="4"/>
          </p:nvPr>
        </p:nvSpPr>
        <p:spPr bwMode="auto">
          <a:xfrm>
            <a:off x="7759700" y="6400800"/>
            <a:ext cx="8509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solidFill>
                  <a:schemeClr val="tx2"/>
                </a:solidFill>
              </a:defRPr>
            </a:lvl1pPr>
          </a:lstStyle>
          <a:p>
            <a:pPr>
              <a:defRPr/>
            </a:pPr>
            <a:fld id="{3AC1454D-8778-4C38-8233-DDCBC47DFCF2}" type="slidenum">
              <a:rPr lang="de-DE"/>
              <a:pPr>
                <a:defRPr/>
              </a:pPr>
              <a:t>‹Nr.›</a:t>
            </a:fld>
            <a:endParaRPr lang="en-GB"/>
          </a:p>
        </p:txBody>
      </p:sp>
      <p:pic>
        <p:nvPicPr>
          <p:cNvPr id="10" name="Grafik 9" descr="MFB_IQMV.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301708" y="260648"/>
            <a:ext cx="1734788" cy="880851"/>
          </a:xfrm>
          <a:prstGeom prst="rect">
            <a:avLst/>
          </a:prstGeom>
        </p:spPr>
      </p:pic>
      <p:pic>
        <p:nvPicPr>
          <p:cNvPr id="11" name="Grafik 10">
            <a:extLst>
              <a:ext uri="{FF2B5EF4-FFF2-40B4-BE49-F238E27FC236}">
                <a16:creationId xmlns:a16="http://schemas.microsoft.com/office/drawing/2014/main" id="{0CBCC22F-3310-4ABB-AB32-B32F592D05E8}"/>
              </a:ext>
              <a:ext uri="{C183D7F6-B498-43B3-948B-1728B52AA6E4}">
                <adec:decorative xmlns:adec="http://schemas.microsoft.com/office/drawing/2017/decorative" xmlns="" val="1"/>
              </a:ext>
            </a:extLst>
          </p:cNvPr>
          <p:cNvPicPr preferRelativeResize="0">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5920445" y="277841"/>
            <a:ext cx="1381264" cy="863658"/>
          </a:xfrm>
          <a:prstGeom prst="rect">
            <a:avLst/>
          </a:prstGeom>
        </p:spPr>
      </p:pic>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ransition spd="med"/>
  <p:timing>
    <p:tnLst>
      <p:par>
        <p:cTn id="1" dur="indefinite" restart="never" nodeType="tmRoot"/>
      </p:par>
    </p:tnLst>
  </p:timing>
  <p:hf hdr="0"/>
  <p:txStyles>
    <p:title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p:titleStyle>
    <p:bodyStyle>
      <a:lvl1pPr marL="342900" indent="-342900" algn="l" rtl="0" eaLnBrk="0" fontAlgn="base" hangingPunct="0">
        <a:lnSpc>
          <a:spcPct val="115000"/>
        </a:lnSpc>
        <a:spcBef>
          <a:spcPct val="35000"/>
        </a:spcBef>
        <a:spcAft>
          <a:spcPct val="0"/>
        </a:spcAft>
        <a:buClr>
          <a:schemeClr val="tx2"/>
        </a:buClr>
        <a:buSzPct val="75000"/>
        <a:buFont typeface="Monotype Sorts" pitchFamily="2"/>
        <a:defRPr sz="2000">
          <a:solidFill>
            <a:schemeClr val="tx1"/>
          </a:solidFill>
          <a:latin typeface="+mn-lt"/>
          <a:ea typeface="+mn-ea"/>
          <a:cs typeface="+mn-cs"/>
        </a:defRPr>
      </a:lvl1pPr>
      <a:lvl2pPr marL="263525" indent="-261938" algn="l" rtl="0" eaLnBrk="0" fontAlgn="base" hangingPunct="0">
        <a:lnSpc>
          <a:spcPct val="115000"/>
        </a:lnSpc>
        <a:spcBef>
          <a:spcPct val="35000"/>
        </a:spcBef>
        <a:spcAft>
          <a:spcPct val="0"/>
        </a:spcAft>
        <a:buClr>
          <a:schemeClr val="tx1"/>
        </a:buClr>
        <a:buSzPct val="90000"/>
        <a:buFont typeface="Arial" charset="0"/>
        <a:buChar char="•"/>
        <a:defRPr sz="2500">
          <a:solidFill>
            <a:schemeClr val="tx1"/>
          </a:solidFill>
          <a:latin typeface="+mn-lt"/>
        </a:defRPr>
      </a:lvl2pPr>
      <a:lvl3pPr marL="539750" indent="-274638" algn="l" rtl="0" eaLnBrk="0" fontAlgn="base" hangingPunct="0">
        <a:lnSpc>
          <a:spcPct val="115000"/>
        </a:lnSpc>
        <a:spcBef>
          <a:spcPct val="35000"/>
        </a:spcBef>
        <a:spcAft>
          <a:spcPct val="0"/>
        </a:spcAft>
        <a:buClr>
          <a:schemeClr val="tx2"/>
        </a:buClr>
        <a:buSzPct val="75000"/>
        <a:buFont typeface="Monotype Sorts" pitchFamily="2"/>
        <a:buChar char="n"/>
        <a:defRPr sz="1600">
          <a:solidFill>
            <a:schemeClr val="tx1"/>
          </a:solidFill>
          <a:latin typeface="+mn-lt"/>
        </a:defRPr>
      </a:lvl3pPr>
      <a:lvl4pPr marL="806450" indent="-265113" algn="l" rtl="0" eaLnBrk="0" fontAlgn="base" hangingPunct="0">
        <a:lnSpc>
          <a:spcPct val="115000"/>
        </a:lnSpc>
        <a:spcBef>
          <a:spcPct val="35000"/>
        </a:spcBef>
        <a:spcAft>
          <a:spcPct val="0"/>
        </a:spcAft>
        <a:buClr>
          <a:schemeClr val="tx2"/>
        </a:buClr>
        <a:buSzPct val="75000"/>
        <a:buFont typeface="Monotype Sorts" pitchFamily="2"/>
        <a:buChar char="n"/>
        <a:defRPr sz="1600">
          <a:solidFill>
            <a:schemeClr val="tx1"/>
          </a:solidFill>
          <a:latin typeface="+mn-lt"/>
        </a:defRPr>
      </a:lvl4pPr>
      <a:lvl5pPr marL="1073150" indent="-265113" algn="l" rtl="0" eaLnBrk="0" fontAlgn="base" hangingPunct="0">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5pPr>
      <a:lvl6pPr marL="15303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6pPr>
      <a:lvl7pPr marL="19875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7pPr>
      <a:lvl8pPr marL="24447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8pPr>
      <a:lvl9pPr marL="29019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ildung-mv.de/lehrer/lehrerpruefungsamt" TargetMode="External"/><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ildung-mv.de/lehrer/lehrerpruefungsamt/erste-staatspruefung-lehrprvo-2012/anmeldung-zur-praktischen-pruefung/" TargetMode="External"/><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ildung-mv.de/lehrer/lehrerpruefungsamt/erste-staatspruefung-lehrprvo-2012/prueferlisten-vom-bewerber-auszufuellen-unterschrift-der-pruefer-einholen/" TargetMode="External"/><Relationship Id="rId2" Type="http://schemas.openxmlformats.org/officeDocument/2006/relationships/hyperlink" Target="https://www.bildung-mv.de/lehrer/lehrerpruefungsamt/erste-staatspruefung-lehrprvo-2012/anmeldung-zur-ersten-staatspruefung-ausfuellen-und-unterschreiben/"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bildung-mv.de/lehrer/lehrerpruefungsamt/erste-staatspruefung-lehrprvo-2012/"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gassmann@iq.bm.mv-regierung.de" TargetMode="External"/><Relationship Id="rId2" Type="http://schemas.openxmlformats.org/officeDocument/2006/relationships/hyperlink" Target="mailto:j.bonin@iq.bm.mv-regierung.de" TargetMode="External"/><Relationship Id="rId1" Type="http://schemas.openxmlformats.org/officeDocument/2006/relationships/slideLayout" Target="../slideLayouts/slideLayout2.xml"/><Relationship Id="rId4" Type="http://schemas.openxmlformats.org/officeDocument/2006/relationships/hyperlink" Target="mailto:p.delf@iq.bm.mv-regierung.de"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r.tarra@iq.bm.mv-regierung.de" TargetMode="External"/><Relationship Id="rId2" Type="http://schemas.openxmlformats.org/officeDocument/2006/relationships/hyperlink" Target="mailto:k.gazioch@iq.bm.mv-regierung.de" TargetMode="External"/><Relationship Id="rId1" Type="http://schemas.openxmlformats.org/officeDocument/2006/relationships/slideLayout" Target="../slideLayouts/slideLayout2.xml"/><Relationship Id="rId4" Type="http://schemas.openxmlformats.org/officeDocument/2006/relationships/hyperlink" Target="mailto:r.doehring@iq.bm.mv-regierung.d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488" y="1696134"/>
            <a:ext cx="9156488" cy="3426907"/>
          </a:xfrm>
          <a:prstGeom prst="rect">
            <a:avLst/>
          </a:prstGeom>
          <a:noFill/>
          <a:ln w="9525">
            <a:noFill/>
            <a:miter lim="800000"/>
            <a:headEnd/>
            <a:tailEnd/>
          </a:ln>
        </p:spPr>
      </p:pic>
      <p:sp>
        <p:nvSpPr>
          <p:cNvPr id="3075" name="Rectangle 3"/>
          <p:cNvSpPr>
            <a:spLocks noGrp="1" noChangeArrowheads="1"/>
          </p:cNvSpPr>
          <p:nvPr>
            <p:ph type="ctrTitle"/>
          </p:nvPr>
        </p:nvSpPr>
        <p:spPr>
          <a:xfrm>
            <a:off x="755650" y="1773238"/>
            <a:ext cx="7921625" cy="3352800"/>
          </a:xfrm>
          <a:noFill/>
        </p:spPr>
        <p:txBody>
          <a:bodyPr/>
          <a:lstStyle/>
          <a:p>
            <a:pPr algn="ctr" eaLnBrk="1" hangingPunct="1"/>
            <a:r>
              <a:rPr lang="de-DE" sz="4000" dirty="0">
                <a:ln w="12700" cmpd="sng">
                  <a:solidFill>
                    <a:schemeClr val="tx1"/>
                  </a:solidFill>
                </a:ln>
              </a:rPr>
              <a:t>Informationen zu den </a:t>
            </a:r>
            <a:br>
              <a:rPr lang="de-DE" sz="4000" dirty="0">
                <a:ln w="12700" cmpd="sng">
                  <a:solidFill>
                    <a:schemeClr val="tx1"/>
                  </a:solidFill>
                </a:ln>
              </a:rPr>
            </a:br>
            <a:r>
              <a:rPr lang="de-DE" sz="4000" dirty="0">
                <a:ln w="12700" cmpd="sng">
                  <a:solidFill>
                    <a:schemeClr val="tx1"/>
                  </a:solidFill>
                </a:ln>
              </a:rPr>
              <a:t>Ersten Staatsprüfungen im modularisierten Studiengang für Lehrämter</a:t>
            </a:r>
          </a:p>
        </p:txBody>
      </p:sp>
      <p:sp>
        <p:nvSpPr>
          <p:cNvPr id="2" name="Textfeld 1"/>
          <p:cNvSpPr txBox="1"/>
          <p:nvPr/>
        </p:nvSpPr>
        <p:spPr>
          <a:xfrm>
            <a:off x="71500" y="5367923"/>
            <a:ext cx="9001000" cy="830997"/>
          </a:xfrm>
          <a:prstGeom prst="rect">
            <a:avLst/>
          </a:prstGeom>
          <a:noFill/>
        </p:spPr>
        <p:txBody>
          <a:bodyPr wrap="square" rtlCol="0">
            <a:spAutoFit/>
          </a:bodyPr>
          <a:lstStyle/>
          <a:p>
            <a:pPr algn="ctr"/>
            <a:r>
              <a:rPr lang="de-DE" sz="3200" dirty="0"/>
              <a:t>Lehrerprüfungsamt Mecklenburg-Vorpommern</a:t>
            </a:r>
          </a:p>
          <a:p>
            <a:pPr algn="ctr"/>
            <a:r>
              <a:rPr lang="de-DE" sz="1600" dirty="0">
                <a:hlinkClick r:id="rId3"/>
              </a:rPr>
              <a:t>https://</a:t>
            </a:r>
            <a:r>
              <a:rPr lang="de-DE" sz="1600" dirty="0" smtClean="0">
                <a:hlinkClick r:id="rId3"/>
              </a:rPr>
              <a:t>www.bildung-mv.de/lehrer/lehrerpruefungsamt</a:t>
            </a:r>
            <a:endParaRPr lang="de-DE" sz="16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5328592" cy="533400"/>
          </a:xfrm>
        </p:spPr>
        <p:txBody>
          <a:bodyPr/>
          <a:lstStyle/>
          <a:p>
            <a:r>
              <a:rPr lang="de-DE" sz="2400" dirty="0"/>
              <a:t>3. 	Prüfungskommission</a:t>
            </a:r>
          </a:p>
        </p:txBody>
      </p:sp>
      <p:sp>
        <p:nvSpPr>
          <p:cNvPr id="3" name="Inhaltsplatzhalter 2"/>
          <p:cNvSpPr>
            <a:spLocks noGrp="1"/>
          </p:cNvSpPr>
          <p:nvPr>
            <p:ph idx="1"/>
          </p:nvPr>
        </p:nvSpPr>
        <p:spPr>
          <a:xfrm>
            <a:off x="0" y="1516689"/>
            <a:ext cx="8820472" cy="4216567"/>
          </a:xfrm>
        </p:spPr>
        <p:txBody>
          <a:bodyPr/>
          <a:lstStyle/>
          <a:p>
            <a:pPr>
              <a:spcBef>
                <a:spcPts val="600"/>
              </a:spcBef>
              <a:buFont typeface="Arial" panose="020B0604020202020204" pitchFamily="34" charset="0"/>
              <a:buChar char="•"/>
            </a:pPr>
            <a:r>
              <a:rPr lang="de-DE" sz="2200" dirty="0"/>
              <a:t>Die Bewerberin oder der Bewerber kann für jedes Prüfungsfach die Prüferinnen oder die Prüfer vorschlagen. Diesem Vorschlag wird nach Möglichkeit entsprochen.</a:t>
            </a:r>
          </a:p>
          <a:p>
            <a:pPr>
              <a:spcBef>
                <a:spcPts val="600"/>
              </a:spcBef>
              <a:buFont typeface="Arial" panose="020B0604020202020204" pitchFamily="34" charset="0"/>
              <a:buChar char="•"/>
            </a:pPr>
            <a:r>
              <a:rPr lang="de-DE" sz="2200" dirty="0"/>
              <a:t>Die oder der Vorsitzende leitet die Prüfung. Die Prüferin oder der Prüfer führt das Prüfungsgespräch. Alle Mitglieder der Prüfungskommission sind berechtigt, Fragen zu stellen.</a:t>
            </a:r>
          </a:p>
          <a:p>
            <a:pPr>
              <a:spcBef>
                <a:spcPts val="600"/>
              </a:spcBef>
              <a:buFont typeface="Arial" panose="020B0604020202020204" pitchFamily="34" charset="0"/>
              <a:buChar char="•"/>
            </a:pPr>
            <a:r>
              <a:rPr lang="de-DE" sz="2200" dirty="0"/>
              <a:t>Die Prüfungskommission berät in nichtöffentlicher Sitzung. </a:t>
            </a:r>
            <a:br>
              <a:rPr lang="de-DE" sz="2200" dirty="0"/>
            </a:br>
            <a:r>
              <a:rPr lang="de-DE" sz="2200" dirty="0"/>
              <a:t>Beratung und Notenfindung unterliegen dem Amtsgeheimnis. </a:t>
            </a:r>
            <a:br>
              <a:rPr lang="de-DE" sz="2200" dirty="0"/>
            </a:br>
            <a:r>
              <a:rPr lang="de-DE" sz="2200" dirty="0"/>
              <a:t>Die Mitglieder einer Prüfungskommission sind bei der Beurteilung der Prüfungsleistungen nicht an Weisungen gebunden.</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10</a:t>
            </a:fld>
            <a:endParaRPr lang="en-GB"/>
          </a:p>
        </p:txBody>
      </p:sp>
    </p:spTree>
    <p:extLst>
      <p:ext uri="{BB962C8B-B14F-4D97-AF65-F5344CB8AC3E}">
        <p14:creationId xmlns:p14="http://schemas.microsoft.com/office/powerpoint/2010/main" val="3816921903"/>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11</a:t>
            </a:fld>
            <a:endParaRPr lang="en-GB"/>
          </a:p>
        </p:txBody>
      </p:sp>
      <p:graphicFrame>
        <p:nvGraphicFramePr>
          <p:cNvPr id="5" name="Inhaltsplatzhalter 4"/>
          <p:cNvGraphicFramePr>
            <a:graphicFrameLocks noGrp="1"/>
          </p:cNvGraphicFramePr>
          <p:nvPr>
            <p:ph idx="1"/>
            <p:extLst>
              <p:ext uri="{D42A27DB-BD31-4B8C-83A1-F6EECF244321}">
                <p14:modId xmlns:p14="http://schemas.microsoft.com/office/powerpoint/2010/main" val="1992881685"/>
              </p:ext>
            </p:extLst>
          </p:nvPr>
        </p:nvGraphicFramePr>
        <p:xfrm>
          <a:off x="0" y="1291031"/>
          <a:ext cx="9144000" cy="5032231"/>
        </p:xfrm>
        <a:graphic>
          <a:graphicData uri="http://schemas.openxmlformats.org/drawingml/2006/table">
            <a:tbl>
              <a:tblPr>
                <a:tableStyleId>{5C22544A-7EE6-4342-B048-85BDC9FD1C3A}</a:tableStyleId>
              </a:tblPr>
              <a:tblGrid>
                <a:gridCol w="2339752">
                  <a:extLst>
                    <a:ext uri="{9D8B030D-6E8A-4147-A177-3AD203B41FA5}">
                      <a16:colId xmlns:a16="http://schemas.microsoft.com/office/drawing/2014/main" val="20000"/>
                    </a:ext>
                  </a:extLst>
                </a:gridCol>
                <a:gridCol w="6804248">
                  <a:extLst>
                    <a:ext uri="{9D8B030D-6E8A-4147-A177-3AD203B41FA5}">
                      <a16:colId xmlns:a16="http://schemas.microsoft.com/office/drawing/2014/main" val="20001"/>
                    </a:ext>
                  </a:extLst>
                </a:gridCol>
              </a:tblGrid>
              <a:tr h="1705190">
                <a:tc>
                  <a:txBody>
                    <a:bodyPr/>
                    <a:lstStyle/>
                    <a:p>
                      <a:pPr>
                        <a:lnSpc>
                          <a:spcPct val="115000"/>
                        </a:lnSpc>
                        <a:spcAft>
                          <a:spcPts val="0"/>
                        </a:spcAft>
                      </a:pPr>
                      <a:r>
                        <a:rPr lang="de-DE" sz="2000" dirty="0">
                          <a:effectLst/>
                        </a:rPr>
                        <a:t>Meldung zur praktischen Prüfung Musik, </a:t>
                      </a:r>
                      <a:r>
                        <a:rPr lang="de-DE" sz="2000" dirty="0" smtClean="0">
                          <a:effectLst/>
                        </a:rPr>
                        <a:t>Theater/Darstellen-des</a:t>
                      </a:r>
                      <a:r>
                        <a:rPr lang="de-DE" sz="2000" baseline="0" dirty="0" smtClean="0">
                          <a:effectLst/>
                        </a:rPr>
                        <a:t> Spiel</a:t>
                      </a:r>
                      <a:endParaRPr lang="de-DE" sz="2000" dirty="0">
                        <a:effectLst/>
                        <a:latin typeface="Calibri"/>
                        <a:ea typeface="Calibri"/>
                        <a:cs typeface="Times New Roman"/>
                      </a:endParaRPr>
                    </a:p>
                  </a:txBody>
                  <a:tcPr marL="39971" marR="399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15000"/>
                        </a:lnSpc>
                        <a:spcAft>
                          <a:spcPts val="0"/>
                        </a:spcAft>
                      </a:pPr>
                      <a:r>
                        <a:rPr lang="de-DE" sz="2000" dirty="0">
                          <a:effectLst/>
                        </a:rPr>
                        <a:t>frühestens nach dem sechsten Semester, spätestens bis zum </a:t>
                      </a:r>
                      <a:r>
                        <a:rPr lang="de-DE" sz="2000" dirty="0" smtClean="0">
                          <a:effectLst/>
                        </a:rPr>
                        <a:t>15.10. </a:t>
                      </a:r>
                      <a:r>
                        <a:rPr lang="de-DE" sz="2000" dirty="0">
                          <a:effectLst/>
                        </a:rPr>
                        <a:t>im </a:t>
                      </a:r>
                      <a:r>
                        <a:rPr lang="de-DE" sz="2000" dirty="0" smtClean="0">
                          <a:effectLst/>
                        </a:rPr>
                        <a:t>Wintersemester</a:t>
                      </a:r>
                      <a:r>
                        <a:rPr lang="de-DE" sz="2000" dirty="0">
                          <a:effectLst/>
                        </a:rPr>
                        <a:t>, (bis </a:t>
                      </a:r>
                      <a:r>
                        <a:rPr lang="de-DE" sz="2000" dirty="0" smtClean="0">
                          <a:effectLst/>
                        </a:rPr>
                        <a:t>15.04. </a:t>
                      </a:r>
                      <a:r>
                        <a:rPr lang="de-DE" sz="2000" dirty="0">
                          <a:effectLst/>
                        </a:rPr>
                        <a:t>im </a:t>
                      </a:r>
                      <a:r>
                        <a:rPr lang="de-DE" sz="2000" dirty="0" err="1" smtClean="0">
                          <a:effectLst/>
                        </a:rPr>
                        <a:t>SoSe</a:t>
                      </a:r>
                      <a:r>
                        <a:rPr lang="de-DE" sz="2000" dirty="0" smtClean="0">
                          <a:effectLst/>
                        </a:rPr>
                        <a:t>), die praktische Prüfung </a:t>
                      </a:r>
                      <a:r>
                        <a:rPr lang="de-DE" sz="2000" dirty="0">
                          <a:effectLst/>
                        </a:rPr>
                        <a:t>muss vor den mündlichen Prüfungen abgeschlossen sein, </a:t>
                      </a:r>
                      <a:endParaRPr lang="de-DE" sz="2000" dirty="0">
                        <a:effectLst/>
                        <a:latin typeface="Calibri"/>
                        <a:ea typeface="Calibri"/>
                        <a:cs typeface="Times New Roman"/>
                      </a:endParaRPr>
                    </a:p>
                  </a:txBody>
                  <a:tcPr marL="39971" marR="3997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705190">
                <a:tc>
                  <a:txBody>
                    <a:bodyPr/>
                    <a:lstStyle/>
                    <a:p>
                      <a:pPr>
                        <a:lnSpc>
                          <a:spcPct val="115000"/>
                        </a:lnSpc>
                        <a:spcAft>
                          <a:spcPts val="0"/>
                        </a:spcAft>
                      </a:pPr>
                      <a:r>
                        <a:rPr lang="de-DE" sz="2000" dirty="0">
                          <a:effectLst/>
                        </a:rPr>
                        <a:t>Meldung zur praktischen Prüfung Sport </a:t>
                      </a:r>
                      <a:endParaRPr lang="de-DE" sz="2000" dirty="0">
                        <a:effectLst/>
                        <a:latin typeface="Calibri"/>
                        <a:ea typeface="Calibri"/>
                        <a:cs typeface="Times New Roman"/>
                      </a:endParaRPr>
                    </a:p>
                  </a:txBody>
                  <a:tcPr marL="39971" marR="399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de-DE" sz="2000" dirty="0">
                          <a:effectLst/>
                        </a:rPr>
                        <a:t>frühestens nach dem sechsten Semester, spätestens bis </a:t>
                      </a:r>
                      <a:r>
                        <a:rPr lang="de-DE" sz="2000" dirty="0" smtClean="0">
                          <a:effectLst/>
                        </a:rPr>
                        <a:t>01.06. </a:t>
                      </a:r>
                      <a:r>
                        <a:rPr lang="de-DE" sz="2000" dirty="0">
                          <a:effectLst/>
                        </a:rPr>
                        <a:t>für nachfolgendes </a:t>
                      </a:r>
                      <a:r>
                        <a:rPr lang="de-DE" sz="2000" dirty="0" smtClean="0">
                          <a:effectLst/>
                        </a:rPr>
                        <a:t>Wintersemester, </a:t>
                      </a:r>
                      <a:r>
                        <a:rPr lang="de-DE" sz="2000" dirty="0">
                          <a:effectLst/>
                        </a:rPr>
                        <a:t>(bis </a:t>
                      </a:r>
                      <a:r>
                        <a:rPr lang="de-DE" sz="2000" dirty="0" smtClean="0">
                          <a:effectLst/>
                        </a:rPr>
                        <a:t>01.12. </a:t>
                      </a:r>
                      <a:r>
                        <a:rPr lang="de-DE" sz="2000" dirty="0">
                          <a:effectLst/>
                        </a:rPr>
                        <a:t>für nachfolgendes </a:t>
                      </a:r>
                      <a:r>
                        <a:rPr lang="de-DE" sz="2000" dirty="0" smtClean="0">
                          <a:effectLst/>
                        </a:rPr>
                        <a:t>Sommersemester) </a:t>
                      </a:r>
                      <a:r>
                        <a:rPr lang="de-DE" sz="2000" dirty="0">
                          <a:effectLst/>
                        </a:rPr>
                        <a:t>Termine im Institut, </a:t>
                      </a:r>
                      <a:r>
                        <a:rPr lang="de-DE" sz="2000" dirty="0" smtClean="0">
                          <a:effectLst/>
                        </a:rPr>
                        <a:t>die praktische Prüfung </a:t>
                      </a:r>
                      <a:r>
                        <a:rPr lang="de-DE" sz="2000" dirty="0">
                          <a:effectLst/>
                        </a:rPr>
                        <a:t>muss vor den mündlichen Prüfungen abgeschlossen sein,</a:t>
                      </a:r>
                      <a:endParaRPr lang="de-DE" sz="2000" dirty="0">
                        <a:effectLst/>
                        <a:latin typeface="Calibri"/>
                        <a:ea typeface="Calibri"/>
                        <a:cs typeface="Times New Roman"/>
                      </a:endParaRPr>
                    </a:p>
                  </a:txBody>
                  <a:tcPr marL="39971" marR="399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527031">
                <a:tc>
                  <a:txBody>
                    <a:bodyPr/>
                    <a:lstStyle/>
                    <a:p>
                      <a:pPr>
                        <a:lnSpc>
                          <a:spcPct val="115000"/>
                        </a:lnSpc>
                        <a:spcAft>
                          <a:spcPts val="0"/>
                        </a:spcAft>
                      </a:pPr>
                      <a:r>
                        <a:rPr lang="de-DE" sz="2000" dirty="0">
                          <a:effectLst/>
                        </a:rPr>
                        <a:t>Meldung zur praktischen Prüfung Kunst und Gestaltung</a:t>
                      </a:r>
                      <a:endParaRPr lang="de-DE" sz="2000" dirty="0">
                        <a:effectLst/>
                        <a:latin typeface="Calibri"/>
                        <a:ea typeface="Calibri"/>
                        <a:cs typeface="Times New Roman"/>
                      </a:endParaRPr>
                    </a:p>
                  </a:txBody>
                  <a:tcPr marL="39971" marR="399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DE" sz="2000" dirty="0">
                          <a:effectLst/>
                        </a:rPr>
                        <a:t>frühestens nach dem sechsten Semester, spätestens 4 Wochen vor dem geplanten Termin, die praktische Prüfung kann als Präsentation im Zusammenhang mit, aber vor der mündlichen Prüfung erfolgen</a:t>
                      </a:r>
                      <a:endParaRPr lang="de-DE" sz="2000" dirty="0">
                        <a:effectLst/>
                        <a:latin typeface="Calibri"/>
                        <a:ea typeface="Calibri"/>
                        <a:cs typeface="Times New Roman"/>
                      </a:endParaRPr>
                    </a:p>
                  </a:txBody>
                  <a:tcPr marL="39971" marR="39971"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6" name="Rechteck 5"/>
          <p:cNvSpPr/>
          <p:nvPr/>
        </p:nvSpPr>
        <p:spPr>
          <a:xfrm>
            <a:off x="0" y="188640"/>
            <a:ext cx="6084168" cy="1323439"/>
          </a:xfrm>
          <a:prstGeom prst="rect">
            <a:avLst/>
          </a:prstGeom>
        </p:spPr>
        <p:txBody>
          <a:bodyPr wrap="square">
            <a:spAutoFit/>
          </a:bodyPr>
          <a:lstStyle/>
          <a:p>
            <a:pPr marL="457200" indent="-457200">
              <a:spcBef>
                <a:spcPts val="0"/>
              </a:spcBef>
              <a:buAutoNum type="arabicPeriod" startAt="4"/>
            </a:pPr>
            <a:r>
              <a:rPr lang="de-DE" sz="2400" b="1" dirty="0" smtClean="0"/>
              <a:t>Praktische Prüfung, </a:t>
            </a:r>
            <a:r>
              <a:rPr lang="de-DE" sz="2000" kern="0" dirty="0"/>
              <a:t>Daten jährlich </a:t>
            </a:r>
            <a:r>
              <a:rPr lang="de-DE" sz="2000" kern="0" dirty="0" smtClean="0"/>
              <a:t>analog </a:t>
            </a:r>
            <a:r>
              <a:rPr lang="de-DE" sz="2000" kern="0" dirty="0"/>
              <a:t>hier: Prüfungssemester im </a:t>
            </a:r>
            <a:r>
              <a:rPr lang="de-DE" sz="2000" kern="0" dirty="0" smtClean="0"/>
              <a:t>Wintersemester </a:t>
            </a:r>
            <a:endParaRPr lang="de-DE" sz="2000" kern="0" dirty="0"/>
          </a:p>
          <a:p>
            <a:pPr>
              <a:spcBef>
                <a:spcPts val="0"/>
              </a:spcBef>
            </a:pPr>
            <a:r>
              <a:rPr lang="de-DE" sz="2000" kern="0" dirty="0" smtClean="0"/>
              <a:t>      (</a:t>
            </a:r>
            <a:r>
              <a:rPr lang="de-DE" sz="2000" kern="0" dirty="0"/>
              <a:t>in Klammern: </a:t>
            </a:r>
            <a:r>
              <a:rPr lang="de-DE" sz="2000" kern="0" dirty="0" smtClean="0"/>
              <a:t>Sommersemester</a:t>
            </a:r>
            <a:r>
              <a:rPr lang="de-DE" sz="2000" kern="0" dirty="0"/>
              <a:t>)</a:t>
            </a:r>
            <a:r>
              <a:rPr lang="de-DE" sz="2000" kern="0" dirty="0">
                <a:latin typeface="Calibri"/>
                <a:ea typeface="Calibri"/>
                <a:cs typeface="Times New Roman"/>
              </a:rPr>
              <a:t/>
            </a:r>
            <a:br>
              <a:rPr lang="de-DE" sz="2000" kern="0" dirty="0">
                <a:latin typeface="Calibri"/>
                <a:ea typeface="Calibri"/>
                <a:cs typeface="Times New Roman"/>
              </a:rPr>
            </a:br>
            <a:endParaRPr lang="de-DE" sz="2000" dirty="0"/>
          </a:p>
        </p:txBody>
      </p:sp>
    </p:spTree>
    <p:extLst>
      <p:ext uri="{BB962C8B-B14F-4D97-AF65-F5344CB8AC3E}">
        <p14:creationId xmlns:p14="http://schemas.microsoft.com/office/powerpoint/2010/main" val="1365949477"/>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5328592" cy="533400"/>
          </a:xfrm>
        </p:spPr>
        <p:txBody>
          <a:bodyPr/>
          <a:lstStyle/>
          <a:p>
            <a:r>
              <a:rPr lang="de-DE" sz="2400" dirty="0"/>
              <a:t>4. 	Praktische Prüfung</a:t>
            </a:r>
            <a:br>
              <a:rPr lang="de-DE" sz="2400" dirty="0"/>
            </a:br>
            <a:r>
              <a:rPr lang="de-DE" sz="2800" dirty="0"/>
              <a:t>	</a:t>
            </a:r>
            <a:r>
              <a:rPr lang="de-DE" sz="2000" dirty="0"/>
              <a:t>Sport</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12</a:t>
            </a:fld>
            <a:endParaRPr lang="en-GB"/>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8581582"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feld 5"/>
          <p:cNvSpPr txBox="1"/>
          <p:nvPr/>
        </p:nvSpPr>
        <p:spPr>
          <a:xfrm>
            <a:off x="395536" y="5642451"/>
            <a:ext cx="8496944" cy="707886"/>
          </a:xfrm>
          <a:prstGeom prst="rect">
            <a:avLst/>
          </a:prstGeom>
          <a:noFill/>
        </p:spPr>
        <p:txBody>
          <a:bodyPr wrap="square" rtlCol="0">
            <a:spAutoFit/>
          </a:bodyPr>
          <a:lstStyle/>
          <a:p>
            <a:r>
              <a:rPr lang="de-DE" sz="1600" dirty="0">
                <a:hlinkClick r:id="rId3"/>
              </a:rPr>
              <a:t>https://www.bildung-mv.de/lehrer/lehrerpruefungsamt/erste-staatspruefung-lehrprvo-2012/anmeldung-zur-praktischen-pruefung/</a:t>
            </a:r>
            <a:r>
              <a:rPr lang="de-DE" sz="1600" dirty="0"/>
              <a:t> </a:t>
            </a:r>
          </a:p>
        </p:txBody>
      </p:sp>
    </p:spTree>
    <p:extLst>
      <p:ext uri="{BB962C8B-B14F-4D97-AF65-F5344CB8AC3E}">
        <p14:creationId xmlns:p14="http://schemas.microsoft.com/office/powerpoint/2010/main" val="454521413"/>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404664"/>
            <a:ext cx="5688632" cy="936104"/>
          </a:xfrm>
        </p:spPr>
        <p:txBody>
          <a:bodyPr/>
          <a:lstStyle/>
          <a:p>
            <a:pPr lvl="0"/>
            <a:r>
              <a:rPr lang="de-DE" sz="2400" dirty="0"/>
              <a:t>5. Wissenschaftliche Abschlussarbeit</a:t>
            </a:r>
            <a:br>
              <a:rPr lang="de-DE" sz="2400" dirty="0"/>
            </a:br>
            <a:r>
              <a:rPr lang="de-DE" sz="2400" dirty="0"/>
              <a:t>   </a:t>
            </a:r>
            <a:r>
              <a:rPr lang="de-DE" sz="2000" dirty="0"/>
              <a:t>Grundlagen WAA</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13</a:t>
            </a:fld>
            <a:endParaRPr lang="en-GB"/>
          </a:p>
        </p:txBody>
      </p:sp>
      <p:sp>
        <p:nvSpPr>
          <p:cNvPr id="5" name="Rechteck 4"/>
          <p:cNvSpPr/>
          <p:nvPr/>
        </p:nvSpPr>
        <p:spPr>
          <a:xfrm>
            <a:off x="-11259" y="1225628"/>
            <a:ext cx="9144000" cy="4585871"/>
          </a:xfrm>
          <a:prstGeom prst="rect">
            <a:avLst/>
          </a:prstGeom>
          <a:noFill/>
        </p:spPr>
        <p:txBody>
          <a:bodyPr wrap="square">
            <a:spAutoFit/>
          </a:bodyPr>
          <a:lstStyle/>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000" dirty="0"/>
              <a:t>Die WAA soll erkennen lassen, dass die zu Prüfenden mit der dem Fach eigenen Arbeitsweise vertraut sind, ein Thema innerhalb eines bestimmten Zeitraumes (15 LP) selbstständig bearbeiten können und zu einem eigenständigen wissenschaftlich reflektierten Urteil fähig sind. </a:t>
            </a:r>
          </a:p>
          <a:p>
            <a:pPr marL="342900" indent="-342900">
              <a:buFont typeface="Arial" panose="020B0604020202020204" pitchFamily="34" charset="0"/>
              <a:buChar char="•"/>
            </a:pPr>
            <a:r>
              <a:rPr lang="de-DE" sz="2000" dirty="0"/>
              <a:t>Die Arbeit darf nicht als Gruppenarbeit angefertigt werden.</a:t>
            </a:r>
          </a:p>
          <a:p>
            <a:pPr marL="342900" indent="-342900">
              <a:buFont typeface="Arial" panose="020B0604020202020204" pitchFamily="34" charset="0"/>
              <a:buChar char="•"/>
            </a:pPr>
            <a:r>
              <a:rPr lang="de-DE" sz="2000" b="1" dirty="0"/>
              <a:t>Das Lehrerprüfungsamt stellt das Thema der Arbeit </a:t>
            </a:r>
            <a:r>
              <a:rPr lang="de-DE" sz="2000" dirty="0"/>
              <a:t>auf Vorschlag einer Prüferin oder eines Prüfers, die oder der von der Bewerberin oder dem Bewerber benannt wird. </a:t>
            </a:r>
          </a:p>
          <a:p>
            <a:pPr marL="342900" indent="-342900">
              <a:buFont typeface="Arial" panose="020B0604020202020204" pitchFamily="34" charset="0"/>
              <a:buChar char="•"/>
            </a:pPr>
            <a:r>
              <a:rPr lang="de-DE" sz="2000" dirty="0"/>
              <a:t>Nach Möglichkeit wird dem </a:t>
            </a:r>
            <a:r>
              <a:rPr lang="de-DE" sz="2000" b="1" dirty="0"/>
              <a:t>Benennungswunsch</a:t>
            </a:r>
            <a:r>
              <a:rPr lang="de-DE" sz="2000" dirty="0"/>
              <a:t> der Kandidatin oder des Kandidaten entsprochen. </a:t>
            </a:r>
          </a:p>
          <a:p>
            <a:endParaRPr lang="de-DE" sz="2400" dirty="0"/>
          </a:p>
        </p:txBody>
      </p:sp>
    </p:spTree>
    <p:extLst>
      <p:ext uri="{BB962C8B-B14F-4D97-AF65-F5344CB8AC3E}">
        <p14:creationId xmlns:p14="http://schemas.microsoft.com/office/powerpoint/2010/main" val="252518824"/>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88640"/>
            <a:ext cx="5688632" cy="883894"/>
          </a:xfrm>
        </p:spPr>
        <p:txBody>
          <a:bodyPr/>
          <a:lstStyle/>
          <a:p>
            <a:pPr lvl="0"/>
            <a:r>
              <a:rPr lang="de-DE" sz="2400" dirty="0"/>
              <a:t>5. Wissenschaftliche Abschlussarbeit</a:t>
            </a:r>
            <a:br>
              <a:rPr lang="de-DE" sz="2400" dirty="0"/>
            </a:br>
            <a:r>
              <a:rPr lang="de-DE" sz="2400" dirty="0"/>
              <a:t>   </a:t>
            </a:r>
            <a:r>
              <a:rPr lang="de-DE" sz="2000" dirty="0"/>
              <a:t>Grundlagen WAA</a:t>
            </a:r>
            <a:r>
              <a:rPr lang="de-DE" sz="2400" dirty="0"/>
              <a:t/>
            </a:r>
            <a:br>
              <a:rPr lang="de-DE" sz="2400" dirty="0"/>
            </a:br>
            <a:endParaRPr lang="de-DE" sz="24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14</a:t>
            </a:fld>
            <a:endParaRPr lang="en-GB"/>
          </a:p>
        </p:txBody>
      </p:sp>
      <p:sp>
        <p:nvSpPr>
          <p:cNvPr id="5" name="Rechteck 4"/>
          <p:cNvSpPr/>
          <p:nvPr/>
        </p:nvSpPr>
        <p:spPr>
          <a:xfrm>
            <a:off x="-11259" y="1268760"/>
            <a:ext cx="9144000" cy="4555093"/>
          </a:xfrm>
          <a:prstGeom prst="rect">
            <a:avLst/>
          </a:prstGeom>
          <a:noFill/>
        </p:spPr>
        <p:txBody>
          <a:bodyPr wrap="square">
            <a:spAutoFit/>
          </a:bodyPr>
          <a:lstStyle/>
          <a:p>
            <a:pPr marL="342900" indent="-342900">
              <a:buFont typeface="Arial" panose="020B0604020202020204" pitchFamily="34" charset="0"/>
              <a:buChar char="•"/>
            </a:pPr>
            <a:r>
              <a:rPr lang="de-DE" sz="2000" dirty="0"/>
              <a:t>Die WAA kann in einer Fachwissenschaft, in der Fachdidaktik oder in den Bildungswissenschaften geschrieben werden. </a:t>
            </a:r>
          </a:p>
          <a:p>
            <a:pPr marL="342900" indent="-342900">
              <a:buFont typeface="Arial" panose="020B0604020202020204" pitchFamily="34" charset="0"/>
              <a:buChar char="•"/>
            </a:pPr>
            <a:r>
              <a:rPr lang="de-DE" sz="2000" dirty="0"/>
              <a:t>Bewerberinnen und Bewerber für das Lehramt an Gymnasien fertigen ihre Abschlussarbeit in einem ihrer Fächer an.  </a:t>
            </a:r>
          </a:p>
          <a:p>
            <a:pPr marL="342900" indent="-342900">
              <a:buFont typeface="Arial" panose="020B0604020202020204" pitchFamily="34" charset="0"/>
              <a:buChar char="•"/>
            </a:pPr>
            <a:r>
              <a:rPr lang="de-DE" sz="2000" dirty="0"/>
              <a:t>Bewerberinnen und Bewerber für das Lehramt für Sonderpädagogik verfassen ihre Abschlussarbeit in einer ihrer sonderpädagogischen Fachrichtungen. </a:t>
            </a:r>
          </a:p>
          <a:p>
            <a:pPr marL="342900" indent="-342900">
              <a:buFont typeface="Arial" panose="020B0604020202020204" pitchFamily="34" charset="0"/>
              <a:buChar char="•"/>
            </a:pPr>
            <a:r>
              <a:rPr lang="de-DE" sz="2000" dirty="0"/>
              <a:t>Bewerberinnen und Bewerber für das Lehramt an Gymnasien und für Sonderpädagogik können ihre Abschlussarbeit im begründeten Ausnahmefall und auf Antrag beim LPA auch in den Bildungswissenschaften verfassen. Entsprechenden Anträgen darf nur stattgegeben werden, sofern das arithmetische Mittel der Fachnoten besser als 2,0 ist.</a:t>
            </a:r>
            <a:r>
              <a:rPr lang="de-DE" sz="2400" dirty="0"/>
              <a:t/>
            </a:r>
            <a:br>
              <a:rPr lang="de-DE" sz="2400" dirty="0"/>
            </a:br>
            <a:endParaRPr lang="de-DE" sz="2400" dirty="0"/>
          </a:p>
        </p:txBody>
      </p:sp>
    </p:spTree>
    <p:extLst>
      <p:ext uri="{BB962C8B-B14F-4D97-AF65-F5344CB8AC3E}">
        <p14:creationId xmlns:p14="http://schemas.microsoft.com/office/powerpoint/2010/main" val="11657162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0648"/>
            <a:ext cx="5688632" cy="811886"/>
          </a:xfrm>
        </p:spPr>
        <p:txBody>
          <a:bodyPr/>
          <a:lstStyle/>
          <a:p>
            <a:pPr lvl="0"/>
            <a:r>
              <a:rPr lang="de-DE" sz="2400" dirty="0"/>
              <a:t>5. Wissenschaftliche Abschlussarbeit</a:t>
            </a:r>
            <a:br>
              <a:rPr lang="de-DE" sz="2400" dirty="0"/>
            </a:br>
            <a:r>
              <a:rPr lang="de-DE" sz="2400" dirty="0"/>
              <a:t>   </a:t>
            </a:r>
            <a:r>
              <a:rPr lang="de-DE" sz="2000" dirty="0"/>
              <a:t>Grundlagen WAA</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15</a:t>
            </a:fld>
            <a:endParaRPr lang="en-GB"/>
          </a:p>
        </p:txBody>
      </p:sp>
      <p:sp>
        <p:nvSpPr>
          <p:cNvPr id="5" name="Rechteck 4"/>
          <p:cNvSpPr/>
          <p:nvPr/>
        </p:nvSpPr>
        <p:spPr>
          <a:xfrm>
            <a:off x="-11259" y="1225628"/>
            <a:ext cx="9144000" cy="4401205"/>
          </a:xfrm>
          <a:prstGeom prst="rect">
            <a:avLst/>
          </a:prstGeom>
          <a:noFill/>
        </p:spPr>
        <p:txBody>
          <a:bodyPr wrap="square">
            <a:spAutoFit/>
          </a:bodyPr>
          <a:lstStyle/>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r>
              <a:rPr lang="de-DE" sz="2000" dirty="0" smtClean="0"/>
              <a:t>Die </a:t>
            </a:r>
            <a:r>
              <a:rPr lang="de-DE" sz="2000" dirty="0"/>
              <a:t>Bewerberin oder der Bewerber fasst die Arbeit in deutscher Sprache ab. Ist das Fach eine moderne Fremdsprache, so kann sie oder er wählen, ob sie oder er die Arbeit in dieser oder in deutscher Sprache anfertigen will. </a:t>
            </a:r>
          </a:p>
          <a:p>
            <a:pPr marL="342900" indent="-342900">
              <a:buFont typeface="Arial" panose="020B0604020202020204" pitchFamily="34" charset="0"/>
              <a:buChar char="•"/>
            </a:pPr>
            <a:r>
              <a:rPr lang="de-DE" sz="2000" dirty="0"/>
              <a:t>Wird sie in deutscher Sprache geschrieben, schließt sie mit einer Zusammenfassung in der zu prüfenden Fremdsprache ab, die etwa 10 Prozent des Gesamtumfanges umfassen soll. </a:t>
            </a:r>
          </a:p>
          <a:p>
            <a:pPr marL="342900" indent="-342900">
              <a:buFont typeface="Arial" panose="020B0604020202020204" pitchFamily="34" charset="0"/>
              <a:buChar char="•"/>
            </a:pPr>
            <a:r>
              <a:rPr lang="de-DE" sz="2000" dirty="0"/>
              <a:t>Der Umfang soll ohne Anhang nicht mehr als 50 Seiten betragen.</a:t>
            </a:r>
          </a:p>
          <a:p>
            <a:pPr marL="342900" indent="-342900">
              <a:buFont typeface="Arial" panose="020B0604020202020204" pitchFamily="34" charset="0"/>
              <a:buChar char="•"/>
            </a:pPr>
            <a:r>
              <a:rPr lang="de-DE" sz="2000" dirty="0"/>
              <a:t>Die Arbeit ist </a:t>
            </a:r>
            <a:r>
              <a:rPr lang="de-DE" sz="2000" dirty="0" smtClean="0"/>
              <a:t>neben 3 Druckexemplaren zusätzlich als </a:t>
            </a:r>
            <a:r>
              <a:rPr lang="de-DE" sz="2000" dirty="0" err="1" smtClean="0"/>
              <a:t>pdf</a:t>
            </a:r>
            <a:r>
              <a:rPr lang="de-DE" sz="2000" dirty="0" smtClean="0"/>
              <a:t>-Datei per E-Mail und </a:t>
            </a:r>
            <a:r>
              <a:rPr lang="de-DE" sz="2000" dirty="0"/>
              <a:t>zusammen mit der Erklärung </a:t>
            </a:r>
            <a:r>
              <a:rPr lang="de-DE" sz="2000" dirty="0" smtClean="0"/>
              <a:t>an das LPA abzuliefern</a:t>
            </a:r>
            <a:r>
              <a:rPr lang="de-DE" sz="2000" dirty="0"/>
              <a:t>, dass von der Arbeit eine elektronische Kopie gefertigt und gespeichert werden darf, um die Überprüfung mittels einer Plagiatssoftware zu ermöglichen.</a:t>
            </a:r>
          </a:p>
        </p:txBody>
      </p:sp>
    </p:spTree>
    <p:extLst>
      <p:ext uri="{BB962C8B-B14F-4D97-AF65-F5344CB8AC3E}">
        <p14:creationId xmlns:p14="http://schemas.microsoft.com/office/powerpoint/2010/main" val="2516603632"/>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0648"/>
            <a:ext cx="5688632" cy="811886"/>
          </a:xfrm>
        </p:spPr>
        <p:txBody>
          <a:bodyPr/>
          <a:lstStyle/>
          <a:p>
            <a:pPr lvl="0"/>
            <a:r>
              <a:rPr lang="de-DE" sz="2400" dirty="0"/>
              <a:t>5. Wissenschaftliche Abschlussarbeit</a:t>
            </a:r>
            <a:br>
              <a:rPr lang="de-DE" sz="2400" dirty="0"/>
            </a:br>
            <a:r>
              <a:rPr lang="de-DE" sz="2400" dirty="0"/>
              <a:t>   </a:t>
            </a:r>
            <a:r>
              <a:rPr lang="de-DE" sz="2000" dirty="0"/>
              <a:t>Thema der WAA, Abgabe</a:t>
            </a:r>
            <a:r>
              <a:rPr lang="de-DE" sz="2400" dirty="0"/>
              <a:t/>
            </a:r>
            <a:br>
              <a:rPr lang="de-DE" sz="2400" dirty="0"/>
            </a:br>
            <a:endParaRPr lang="de-DE" sz="24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16</a:t>
            </a:fld>
            <a:endParaRPr lang="en-GB"/>
          </a:p>
        </p:txBody>
      </p:sp>
      <p:sp>
        <p:nvSpPr>
          <p:cNvPr id="5" name="Rechteck 4"/>
          <p:cNvSpPr/>
          <p:nvPr/>
        </p:nvSpPr>
        <p:spPr>
          <a:xfrm>
            <a:off x="-6232" y="1196752"/>
            <a:ext cx="9144000" cy="4785926"/>
          </a:xfrm>
          <a:prstGeom prst="rect">
            <a:avLst/>
          </a:prstGeom>
          <a:noFill/>
        </p:spPr>
        <p:txBody>
          <a:bodyPr wrap="square">
            <a:spAutoFit/>
          </a:bodyPr>
          <a:lstStyle/>
          <a:p>
            <a:pPr marL="342900" indent="-342900">
              <a:spcBef>
                <a:spcPts val="600"/>
              </a:spcBef>
              <a:buFont typeface="Arial" panose="020B0604020202020204" pitchFamily="34" charset="0"/>
              <a:buChar char="•"/>
            </a:pPr>
            <a:endParaRPr lang="de-DE" sz="2000" dirty="0" smtClean="0"/>
          </a:p>
          <a:p>
            <a:pPr marL="342900" indent="-342900">
              <a:spcBef>
                <a:spcPts val="600"/>
              </a:spcBef>
              <a:buFont typeface="Arial" panose="020B0604020202020204" pitchFamily="34" charset="0"/>
              <a:buChar char="•"/>
            </a:pPr>
            <a:r>
              <a:rPr lang="de-DE" sz="2000" dirty="0" smtClean="0"/>
              <a:t>Wortlaut </a:t>
            </a:r>
            <a:r>
              <a:rPr lang="de-DE" sz="2000" dirty="0"/>
              <a:t>sowie Interpunktion des Themas dürfen nach der Genehmigung durch das LPA nicht mehr geändert werden.</a:t>
            </a:r>
            <a:br>
              <a:rPr lang="de-DE" sz="2000" dirty="0"/>
            </a:br>
            <a:endParaRPr lang="de-DE" sz="2000" dirty="0"/>
          </a:p>
          <a:p>
            <a:pPr marL="342900" indent="-342900">
              <a:spcBef>
                <a:spcPts val="600"/>
              </a:spcBef>
              <a:buFont typeface="Arial" panose="020B0604020202020204" pitchFamily="34" charset="0"/>
              <a:buChar char="•"/>
            </a:pPr>
            <a:r>
              <a:rPr lang="de-DE" sz="2000" dirty="0"/>
              <a:t>Nach Fertigstellung ist die Abgabe der WAA jederzeit möglich.</a:t>
            </a:r>
            <a:br>
              <a:rPr lang="de-DE" sz="2000" dirty="0"/>
            </a:br>
            <a:endParaRPr lang="de-DE" sz="2000" dirty="0"/>
          </a:p>
          <a:p>
            <a:pPr marL="342900" indent="-342900">
              <a:spcBef>
                <a:spcPts val="600"/>
              </a:spcBef>
              <a:buFont typeface="Arial" panose="020B0604020202020204" pitchFamily="34" charset="0"/>
              <a:buChar char="•"/>
            </a:pPr>
            <a:r>
              <a:rPr lang="de-DE" sz="2000" dirty="0"/>
              <a:t>Im Falle einer </a:t>
            </a:r>
            <a:r>
              <a:rPr lang="de-DE" sz="2000" dirty="0" smtClean="0"/>
              <a:t>Zulassung </a:t>
            </a:r>
            <a:r>
              <a:rPr lang="de-DE" sz="2000" dirty="0"/>
              <a:t>zur Ersten Staatsprüfung zum Sommersemester ist der letzte Abgabetermin für die WAA der 15. Juni im Prüfungssemester. </a:t>
            </a:r>
            <a:br>
              <a:rPr lang="de-DE" sz="2000" dirty="0"/>
            </a:br>
            <a:endParaRPr lang="de-DE" sz="2000" dirty="0"/>
          </a:p>
          <a:p>
            <a:pPr marL="342900" indent="-342900">
              <a:spcBef>
                <a:spcPts val="600"/>
              </a:spcBef>
              <a:buFont typeface="Arial" panose="020B0604020202020204" pitchFamily="34" charset="0"/>
              <a:buChar char="•"/>
            </a:pPr>
            <a:r>
              <a:rPr lang="de-DE" sz="2000" dirty="0"/>
              <a:t>Im Falle einer </a:t>
            </a:r>
            <a:r>
              <a:rPr lang="de-DE" sz="2000" dirty="0" smtClean="0"/>
              <a:t>Zulassung </a:t>
            </a:r>
            <a:r>
              <a:rPr lang="de-DE" sz="2000" dirty="0"/>
              <a:t>zur Ersten Staatsprüfung zum Wintersemester ist der letzte Abgabetermin für die WAA der 15. Dezember im Prüfungssemester. </a:t>
            </a:r>
            <a:br>
              <a:rPr lang="de-DE" sz="2000" dirty="0"/>
            </a:br>
            <a:endParaRPr lang="de-DE" sz="2000" dirty="0"/>
          </a:p>
          <a:p>
            <a:pPr marL="342900" indent="-342900">
              <a:spcBef>
                <a:spcPts val="600"/>
              </a:spcBef>
              <a:buFont typeface="Arial" panose="020B0604020202020204" pitchFamily="34" charset="0"/>
              <a:buChar char="•"/>
            </a:pPr>
            <a:r>
              <a:rPr lang="de-DE" sz="2000" dirty="0"/>
              <a:t>Eine individuelle Verschiebung des Abgabetermins kann nicht erfolgen. </a:t>
            </a:r>
          </a:p>
        </p:txBody>
      </p:sp>
    </p:spTree>
    <p:extLst>
      <p:ext uri="{BB962C8B-B14F-4D97-AF65-F5344CB8AC3E}">
        <p14:creationId xmlns:p14="http://schemas.microsoft.com/office/powerpoint/2010/main" val="2115510769"/>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88640"/>
            <a:ext cx="5688632" cy="883894"/>
          </a:xfrm>
        </p:spPr>
        <p:txBody>
          <a:bodyPr/>
          <a:lstStyle/>
          <a:p>
            <a:pPr lvl="0"/>
            <a:r>
              <a:rPr lang="de-DE" sz="2400" dirty="0"/>
              <a:t>5. Wissenschaftliche Abschlussarbeit</a:t>
            </a:r>
            <a:r>
              <a:rPr lang="de-DE" sz="2800" dirty="0"/>
              <a:t/>
            </a:r>
            <a:br>
              <a:rPr lang="de-DE" sz="2800" dirty="0"/>
            </a:br>
            <a:r>
              <a:rPr lang="de-DE" sz="2800" dirty="0"/>
              <a:t>   </a:t>
            </a:r>
            <a:r>
              <a:rPr lang="de-DE" sz="2000" dirty="0"/>
              <a:t>Rücktritt</a:t>
            </a:r>
            <a:r>
              <a:rPr lang="de-DE" sz="2400" dirty="0"/>
              <a:t/>
            </a:r>
            <a:br>
              <a:rPr lang="de-DE" sz="2400" dirty="0"/>
            </a:br>
            <a:endParaRPr lang="de-DE" sz="24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17</a:t>
            </a:fld>
            <a:endParaRPr lang="en-GB"/>
          </a:p>
        </p:txBody>
      </p:sp>
      <p:sp>
        <p:nvSpPr>
          <p:cNvPr id="5" name="Rechteck 4"/>
          <p:cNvSpPr/>
          <p:nvPr/>
        </p:nvSpPr>
        <p:spPr>
          <a:xfrm>
            <a:off x="-11259" y="1225628"/>
            <a:ext cx="9144000" cy="4401205"/>
          </a:xfrm>
          <a:prstGeom prst="rect">
            <a:avLst/>
          </a:prstGeom>
          <a:noFill/>
        </p:spPr>
        <p:txBody>
          <a:bodyPr wrap="square">
            <a:spAutoFit/>
          </a:bodyPr>
          <a:lstStyle/>
          <a:p>
            <a:pPr marL="342900" indent="-342900">
              <a:buFont typeface="Arial" panose="020B0604020202020204" pitchFamily="34" charset="0"/>
              <a:buChar char="•"/>
            </a:pPr>
            <a:endParaRPr lang="de-DE" sz="2000" dirty="0" smtClean="0"/>
          </a:p>
          <a:p>
            <a:pPr marL="342900" indent="-342900">
              <a:buFont typeface="Arial" panose="020B0604020202020204" pitchFamily="34" charset="0"/>
              <a:buChar char="•"/>
            </a:pPr>
            <a:r>
              <a:rPr lang="de-DE" sz="2000" dirty="0" smtClean="0"/>
              <a:t>Bei </a:t>
            </a:r>
            <a:r>
              <a:rPr lang="de-DE" sz="2000" dirty="0"/>
              <a:t>Vorliegen triftiger Gründe, durch die der Termin für die Abgabe nicht eingehalten werden kann, ist ein Rücktritt von der Prüfung gemäß § 15 der Lehrerprüfungsverordnung (</a:t>
            </a:r>
            <a:r>
              <a:rPr lang="de-DE" sz="2000" dirty="0" err="1"/>
              <a:t>LehPrVO</a:t>
            </a:r>
            <a:r>
              <a:rPr lang="de-DE" sz="2000" dirty="0"/>
              <a:t> M-V) vom 16. Juli 2012 auf Antrag beim LPA möglich. Die Gründe sind dem LPA unverzüglich mitzuteilen. </a:t>
            </a:r>
          </a:p>
          <a:p>
            <a:pPr marL="342900" indent="-342900">
              <a:buFont typeface="Arial" panose="020B0604020202020204" pitchFamily="34" charset="0"/>
              <a:buChar char="•"/>
            </a:pPr>
            <a:r>
              <a:rPr lang="de-DE" sz="2000" dirty="0"/>
              <a:t>Bei krankheitsbedingten Rücktrittsgründen verlangt das LPA die Vorlage eines amtsärztlichen Attestes.</a:t>
            </a:r>
          </a:p>
          <a:p>
            <a:pPr marL="342900" indent="-342900">
              <a:buFont typeface="Arial" panose="020B0604020202020204" pitchFamily="34" charset="0"/>
              <a:buChar char="•"/>
            </a:pPr>
            <a:r>
              <a:rPr lang="de-DE" sz="2000" dirty="0"/>
              <a:t>Bei Anerkennung der Gründe und Genehmigung des Rücktritts durch das LPA gilt die Prüfung als nicht abgelegt. Es wird ein neues Thema für die WAA gestellt. Die </a:t>
            </a:r>
            <a:r>
              <a:rPr lang="de-DE" sz="2000" dirty="0" smtClean="0"/>
              <a:t>oben genannten Termine </a:t>
            </a:r>
            <a:r>
              <a:rPr lang="de-DE" sz="2000" dirty="0"/>
              <a:t>gelten auch </a:t>
            </a:r>
            <a:r>
              <a:rPr lang="de-DE" sz="2000" dirty="0" smtClean="0"/>
              <a:t>hier.</a:t>
            </a:r>
            <a:endParaRPr lang="de-DE" sz="2000" dirty="0"/>
          </a:p>
          <a:p>
            <a:pPr marL="342900" indent="-342900">
              <a:buFont typeface="Arial" panose="020B0604020202020204" pitchFamily="34" charset="0"/>
              <a:buChar char="•"/>
            </a:pPr>
            <a:r>
              <a:rPr lang="de-DE" sz="2000" dirty="0"/>
              <a:t>Tritt die Bewerberin oder der Bewerber ohne Genehmigung des LPA von der Prüfung zurück, so gilt die Prüfung als nicht bestanden. </a:t>
            </a:r>
          </a:p>
        </p:txBody>
      </p:sp>
    </p:spTree>
    <p:extLst>
      <p:ext uri="{BB962C8B-B14F-4D97-AF65-F5344CB8AC3E}">
        <p14:creationId xmlns:p14="http://schemas.microsoft.com/office/powerpoint/2010/main" val="314906634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88640"/>
            <a:ext cx="5688632" cy="883894"/>
          </a:xfrm>
        </p:spPr>
        <p:txBody>
          <a:bodyPr/>
          <a:lstStyle/>
          <a:p>
            <a:pPr lvl="0"/>
            <a:r>
              <a:rPr lang="de-DE" sz="2400" dirty="0"/>
              <a:t>5. Wissenschaftliche Abschlussarbeit</a:t>
            </a:r>
            <a:br>
              <a:rPr lang="de-DE" sz="2400" dirty="0"/>
            </a:br>
            <a:r>
              <a:rPr lang="de-DE" sz="2000" dirty="0"/>
              <a:t>Antrag für das Thema der WAA</a:t>
            </a:r>
            <a:br>
              <a:rPr lang="de-DE" sz="2000" dirty="0"/>
            </a:br>
            <a:endParaRPr lang="de-DE" sz="20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18</a:t>
            </a:fld>
            <a:endParaRPr lang="en-GB"/>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268760"/>
            <a:ext cx="8172286"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1851160"/>
      </p:ext>
    </p:extLst>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260648"/>
            <a:ext cx="5688632" cy="811886"/>
          </a:xfrm>
        </p:spPr>
        <p:txBody>
          <a:bodyPr/>
          <a:lstStyle/>
          <a:p>
            <a:pPr lvl="0"/>
            <a:r>
              <a:rPr lang="de-DE" sz="2400" dirty="0"/>
              <a:t>5. Wissenschaftliche Abschlussarbeit</a:t>
            </a:r>
            <a:br>
              <a:rPr lang="de-DE" sz="2400" dirty="0"/>
            </a:br>
            <a:r>
              <a:rPr lang="de-DE" sz="2000" dirty="0"/>
              <a:t>Antrag für das Thema der WAA</a:t>
            </a:r>
            <a:br>
              <a:rPr lang="de-DE" sz="2000" dirty="0"/>
            </a:br>
            <a:endParaRPr lang="de-DE" sz="20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19</a:t>
            </a:fld>
            <a:endParaRPr lang="en-GB"/>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268760"/>
            <a:ext cx="7719743" cy="5022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247267"/>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a:t>
            </a:fld>
            <a:endParaRPr lang="en-GB"/>
          </a:p>
        </p:txBody>
      </p:sp>
      <p:sp>
        <p:nvSpPr>
          <p:cNvPr id="7" name="Textfeld 6"/>
          <p:cNvSpPr txBox="1"/>
          <p:nvPr/>
        </p:nvSpPr>
        <p:spPr>
          <a:xfrm>
            <a:off x="75750" y="1268760"/>
            <a:ext cx="9032754" cy="4824536"/>
          </a:xfrm>
          <a:prstGeom prst="rect">
            <a:avLst/>
          </a:prstGeom>
          <a:noFill/>
        </p:spPr>
        <p:txBody>
          <a:bodyPr wrap="square" rtlCol="0">
            <a:spAutoFit/>
          </a:bodyPr>
          <a:lstStyle/>
          <a:p>
            <a:endParaRPr lang="de-DE" dirty="0"/>
          </a:p>
        </p:txBody>
      </p:sp>
      <p:pic>
        <p:nvPicPr>
          <p:cNvPr id="9" name="Grafik 8"/>
          <p:cNvPicPr>
            <a:picLocks noChangeAspect="1"/>
          </p:cNvPicPr>
          <p:nvPr/>
        </p:nvPicPr>
        <p:blipFill>
          <a:blip r:embed="rId2"/>
          <a:stretch>
            <a:fillRect/>
          </a:stretch>
        </p:blipFill>
        <p:spPr>
          <a:xfrm>
            <a:off x="75750" y="1565532"/>
            <a:ext cx="8888738" cy="4230991"/>
          </a:xfrm>
          <a:prstGeom prst="rect">
            <a:avLst/>
          </a:prstGeom>
        </p:spPr>
      </p:pic>
      <p:sp>
        <p:nvSpPr>
          <p:cNvPr id="10" name="Pfeil nach links 9"/>
          <p:cNvSpPr/>
          <p:nvPr/>
        </p:nvSpPr>
        <p:spPr bwMode="auto">
          <a:xfrm>
            <a:off x="7816102" y="2464108"/>
            <a:ext cx="1146142" cy="611386"/>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ts val="2400"/>
              </a:lnSpc>
              <a:spcBef>
                <a:spcPct val="50000"/>
              </a:spcBef>
              <a:spcAft>
                <a:spcPct val="0"/>
              </a:spcAft>
              <a:buClrTx/>
              <a:buSzTx/>
              <a:buFontTx/>
              <a:buNone/>
              <a:tabLst/>
            </a:pPr>
            <a:r>
              <a:rPr kumimoji="0" lang="de-DE" sz="1200" b="0" i="0" u="none" strike="noStrike" cap="none" normalizeH="0" baseline="0" dirty="0" smtClean="0">
                <a:ln>
                  <a:noFill/>
                </a:ln>
                <a:effectLst/>
                <a:latin typeface="Arial" charset="0"/>
              </a:rPr>
              <a:t>Briefkasten</a:t>
            </a:r>
          </a:p>
        </p:txBody>
      </p:sp>
      <p:sp>
        <p:nvSpPr>
          <p:cNvPr id="11" name="Pfeil nach links 10"/>
          <p:cNvSpPr/>
          <p:nvPr/>
        </p:nvSpPr>
        <p:spPr bwMode="auto">
          <a:xfrm rot="2070705">
            <a:off x="7670626" y="3323313"/>
            <a:ext cx="967551" cy="611386"/>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t" anchorCtr="0" compatLnSpc="1">
            <a:prstTxWarp prst="textNoShape">
              <a:avLst/>
            </a:prstTxWarp>
            <a:spAutoFit/>
          </a:bodyPr>
          <a:lstStyle/>
          <a:p>
            <a:pPr marL="0" marR="0" indent="0" algn="ctr" defTabSz="914400" rtl="0" eaLnBrk="1" fontAlgn="base" latinLnBrk="0" hangingPunct="1">
              <a:lnSpc>
                <a:spcPts val="2400"/>
              </a:lnSpc>
              <a:spcBef>
                <a:spcPct val="50000"/>
              </a:spcBef>
              <a:spcAft>
                <a:spcPct val="0"/>
              </a:spcAft>
              <a:buClrTx/>
              <a:buSzTx/>
              <a:buFontTx/>
              <a:buNone/>
              <a:tabLst/>
            </a:pPr>
            <a:r>
              <a:rPr kumimoji="0" lang="de-DE" sz="1200" b="0" i="0" u="none" strike="noStrike" cap="none" normalizeH="0" baseline="0" dirty="0" smtClean="0">
                <a:ln>
                  <a:noFill/>
                </a:ln>
                <a:solidFill>
                  <a:schemeClr val="tx1"/>
                </a:solidFill>
                <a:effectLst/>
                <a:latin typeface="Arial" charset="0"/>
              </a:rPr>
              <a:t>Eingang</a:t>
            </a:r>
          </a:p>
        </p:txBody>
      </p:sp>
      <p:sp>
        <p:nvSpPr>
          <p:cNvPr id="12" name="Textfeld 11"/>
          <p:cNvSpPr txBox="1"/>
          <p:nvPr/>
        </p:nvSpPr>
        <p:spPr>
          <a:xfrm>
            <a:off x="533395" y="366877"/>
            <a:ext cx="5040560" cy="861774"/>
          </a:xfrm>
          <a:prstGeom prst="rect">
            <a:avLst/>
          </a:prstGeom>
          <a:noFill/>
        </p:spPr>
        <p:txBody>
          <a:bodyPr wrap="square" rtlCol="0">
            <a:spAutoFit/>
          </a:bodyPr>
          <a:lstStyle/>
          <a:p>
            <a:r>
              <a:rPr lang="de-DE" sz="2800" dirty="0" smtClean="0"/>
              <a:t>Standort Rostock</a:t>
            </a:r>
          </a:p>
          <a:p>
            <a:r>
              <a:rPr lang="de-DE" sz="2000" dirty="0" smtClean="0"/>
              <a:t>Hermannstraße 35</a:t>
            </a:r>
            <a:endParaRPr lang="de-DE" sz="2000" dirty="0"/>
          </a:p>
        </p:txBody>
      </p:sp>
      <p:sp>
        <p:nvSpPr>
          <p:cNvPr id="13" name="Pfeil nach links 12"/>
          <p:cNvSpPr/>
          <p:nvPr/>
        </p:nvSpPr>
        <p:spPr bwMode="auto">
          <a:xfrm rot="16200000">
            <a:off x="590629" y="4056418"/>
            <a:ext cx="1146142" cy="611386"/>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0" tIns="0" rIns="0" bIns="0" numCol="1" rtlCol="0" anchor="ctr" anchorCtr="0" compatLnSpc="1">
            <a:prstTxWarp prst="textNoShape">
              <a:avLst/>
            </a:prstTxWarp>
            <a:spAutoFit/>
          </a:bodyPr>
          <a:lstStyle/>
          <a:p>
            <a:pPr marL="0" marR="0" indent="0" algn="ctr" defTabSz="914400" rtl="0" eaLnBrk="1" fontAlgn="base" latinLnBrk="0" hangingPunct="1">
              <a:lnSpc>
                <a:spcPts val="2400"/>
              </a:lnSpc>
              <a:spcBef>
                <a:spcPct val="50000"/>
              </a:spcBef>
              <a:spcAft>
                <a:spcPct val="0"/>
              </a:spcAft>
              <a:buClrTx/>
              <a:buSzTx/>
              <a:buFontTx/>
              <a:buNone/>
              <a:tabLst/>
            </a:pPr>
            <a:r>
              <a:rPr kumimoji="0" lang="de-DE" sz="1200" b="0" i="0" u="none" strike="noStrike" cap="none" normalizeH="0" baseline="0" dirty="0" err="1" smtClean="0">
                <a:ln>
                  <a:noFill/>
                </a:ln>
                <a:effectLst/>
                <a:latin typeface="Arial" charset="0"/>
              </a:rPr>
              <a:t>Phil.Fak</a:t>
            </a:r>
            <a:r>
              <a:rPr kumimoji="0" lang="de-DE" sz="1200" b="0" i="0" u="none" strike="noStrike" cap="none" normalizeH="0" baseline="0" dirty="0" smtClean="0">
                <a:ln>
                  <a:noFill/>
                </a:ln>
                <a:effectLst/>
                <a:latin typeface="Arial" charset="0"/>
              </a:rPr>
              <a:t>.</a:t>
            </a:r>
          </a:p>
        </p:txBody>
      </p:sp>
      <p:sp>
        <p:nvSpPr>
          <p:cNvPr id="14" name="Textfeld 13"/>
          <p:cNvSpPr txBox="1"/>
          <p:nvPr/>
        </p:nvSpPr>
        <p:spPr>
          <a:xfrm>
            <a:off x="179512" y="6400800"/>
            <a:ext cx="3960440" cy="358240"/>
          </a:xfrm>
          <a:prstGeom prst="rect">
            <a:avLst/>
          </a:prstGeom>
          <a:noFill/>
        </p:spPr>
        <p:txBody>
          <a:bodyPr wrap="square" rtlCol="0">
            <a:spAutoFit/>
          </a:bodyPr>
          <a:lstStyle/>
          <a:p>
            <a:r>
              <a:rPr lang="de-DE" sz="1200" dirty="0" smtClean="0"/>
              <a:t>Karte aus Google </a:t>
            </a:r>
            <a:r>
              <a:rPr lang="de-DE" sz="1200" dirty="0" err="1"/>
              <a:t>M</a:t>
            </a:r>
            <a:r>
              <a:rPr lang="de-DE" sz="1200" dirty="0" err="1" smtClean="0"/>
              <a:t>aps</a:t>
            </a:r>
            <a:r>
              <a:rPr lang="de-DE" sz="1200" dirty="0" smtClean="0"/>
              <a:t>: 14.10.2022</a:t>
            </a:r>
            <a:endParaRPr lang="de-DE" sz="1200" dirty="0"/>
          </a:p>
        </p:txBody>
      </p:sp>
    </p:spTree>
    <p:extLst>
      <p:ext uri="{BB962C8B-B14F-4D97-AF65-F5344CB8AC3E}">
        <p14:creationId xmlns:p14="http://schemas.microsoft.com/office/powerpoint/2010/main" val="855162262"/>
      </p:ext>
    </p:extLst>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188640"/>
            <a:ext cx="5688632" cy="1008112"/>
          </a:xfrm>
        </p:spPr>
        <p:txBody>
          <a:bodyPr/>
          <a:lstStyle/>
          <a:p>
            <a:pPr lvl="0"/>
            <a:r>
              <a:rPr lang="de-DE" sz="2400" dirty="0"/>
              <a:t>5. Wissenschaftliche Abschlussarbeit</a:t>
            </a:r>
            <a:br>
              <a:rPr lang="de-DE" sz="2400" dirty="0"/>
            </a:br>
            <a:r>
              <a:rPr lang="de-DE" sz="2400" dirty="0"/>
              <a:t>    </a:t>
            </a:r>
            <a:r>
              <a:rPr lang="de-DE" sz="2000" dirty="0"/>
              <a:t>Antrag für das Thema der WAA</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20</a:t>
            </a:fld>
            <a:endParaRPr lang="en-GB"/>
          </a:p>
        </p:txBody>
      </p:sp>
      <p:sp>
        <p:nvSpPr>
          <p:cNvPr id="5" name="Rechteck 4"/>
          <p:cNvSpPr/>
          <p:nvPr/>
        </p:nvSpPr>
        <p:spPr>
          <a:xfrm>
            <a:off x="611560" y="2492896"/>
            <a:ext cx="7488832" cy="2246769"/>
          </a:xfrm>
          <a:prstGeom prst="rect">
            <a:avLst/>
          </a:prstGeom>
          <a:solidFill>
            <a:schemeClr val="accent1">
              <a:tint val="20000"/>
            </a:schemeClr>
          </a:solidFill>
        </p:spPr>
        <p:txBody>
          <a:bodyPr wrap="square">
            <a:spAutoFit/>
          </a:bodyPr>
          <a:lstStyle/>
          <a:p>
            <a:r>
              <a:rPr lang="de-DE" sz="2000" b="1" dirty="0"/>
              <a:t>Anlage: </a:t>
            </a:r>
            <a:endParaRPr lang="de-DE" sz="2000" dirty="0"/>
          </a:p>
          <a:p>
            <a:pPr marL="342900" indent="-342900">
              <a:buFont typeface="Arial" panose="020B0604020202020204" pitchFamily="34" charset="0"/>
              <a:buChar char="•"/>
            </a:pPr>
            <a:r>
              <a:rPr lang="de-DE" sz="2000" dirty="0"/>
              <a:t>Nachweis der erreichten </a:t>
            </a:r>
            <a:r>
              <a:rPr lang="de-DE" sz="2000" dirty="0" smtClean="0"/>
              <a:t>ECTS-Punkte  (ZPA),</a:t>
            </a:r>
            <a:endParaRPr lang="de-DE" sz="2000" dirty="0"/>
          </a:p>
          <a:p>
            <a:pPr marL="342900" indent="-342900">
              <a:buFont typeface="Arial" panose="020B0604020202020204" pitchFamily="34" charset="0"/>
              <a:buChar char="•"/>
            </a:pPr>
            <a:r>
              <a:rPr lang="de-DE" sz="2000" dirty="0"/>
              <a:t>aktuelle Studienverlaufsbescheinigung (Ausdruck</a:t>
            </a:r>
            <a:r>
              <a:rPr lang="de-DE" sz="2000" dirty="0" smtClean="0"/>
              <a:t>),</a:t>
            </a:r>
            <a:endParaRPr lang="de-DE" sz="2000" dirty="0"/>
          </a:p>
          <a:p>
            <a:pPr marL="342900" indent="-342900">
              <a:buFont typeface="Arial" panose="020B0604020202020204" pitchFamily="34" charset="0"/>
              <a:buChar char="•"/>
            </a:pPr>
            <a:r>
              <a:rPr lang="de-DE" sz="2000" dirty="0"/>
              <a:t>gegebenenfalls Auflistung vorheriger </a:t>
            </a:r>
            <a:r>
              <a:rPr lang="de-DE" sz="2000" dirty="0" smtClean="0"/>
              <a:t>Studienzeiten.</a:t>
            </a:r>
            <a:endParaRPr lang="de-DE" sz="2000" dirty="0"/>
          </a:p>
          <a:p>
            <a:endParaRPr lang="de-DE" sz="2000" dirty="0"/>
          </a:p>
        </p:txBody>
      </p:sp>
    </p:spTree>
    <p:extLst>
      <p:ext uri="{BB962C8B-B14F-4D97-AF65-F5344CB8AC3E}">
        <p14:creationId xmlns:p14="http://schemas.microsoft.com/office/powerpoint/2010/main" val="3746008623"/>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332655"/>
            <a:ext cx="5688632" cy="884699"/>
          </a:xfrm>
        </p:spPr>
        <p:txBody>
          <a:bodyPr/>
          <a:lstStyle/>
          <a:p>
            <a:pPr lvl="0"/>
            <a:r>
              <a:rPr lang="de-DE" sz="2400" dirty="0"/>
              <a:t>5. Wissenschaftliche Abschlussarbeit</a:t>
            </a:r>
            <a:br>
              <a:rPr lang="de-DE" sz="2400" dirty="0"/>
            </a:br>
            <a:r>
              <a:rPr lang="de-DE" sz="2400" dirty="0"/>
              <a:t>    </a:t>
            </a:r>
            <a:r>
              <a:rPr lang="de-DE" sz="2000" dirty="0"/>
              <a:t>Gutachten zur WAA</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21</a:t>
            </a:fld>
            <a:endParaRPr lang="en-GB"/>
          </a:p>
        </p:txBody>
      </p:sp>
      <p:sp>
        <p:nvSpPr>
          <p:cNvPr id="3" name="Rechteck 2"/>
          <p:cNvSpPr/>
          <p:nvPr/>
        </p:nvSpPr>
        <p:spPr>
          <a:xfrm>
            <a:off x="0" y="1700808"/>
            <a:ext cx="9144000" cy="3785652"/>
          </a:xfrm>
          <a:prstGeom prst="rect">
            <a:avLst/>
          </a:prstGeom>
        </p:spPr>
        <p:txBody>
          <a:bodyPr wrap="square">
            <a:spAutoFit/>
          </a:bodyPr>
          <a:lstStyle/>
          <a:p>
            <a:pPr marL="285750" indent="-285750">
              <a:buFont typeface="Arial" panose="020B0604020202020204" pitchFamily="34" charset="0"/>
              <a:buChar char="•"/>
            </a:pPr>
            <a:r>
              <a:rPr lang="de-DE" sz="2000" dirty="0"/>
              <a:t>Die Arbeit wird von der Prüferin oder dem Prüfer und einem weiteren prüfungsberechtigten Mitglied der Hochschule begutachtet und benotet. </a:t>
            </a:r>
          </a:p>
          <a:p>
            <a:pPr marL="285750" indent="-285750">
              <a:buFont typeface="Arial" panose="020B0604020202020204" pitchFamily="34" charset="0"/>
              <a:buChar char="•"/>
            </a:pPr>
            <a:r>
              <a:rPr lang="de-DE" sz="2000" dirty="0"/>
              <a:t>Beide Prüfende werden vom LPA berufen. </a:t>
            </a:r>
          </a:p>
          <a:p>
            <a:pPr marL="285750" indent="-285750">
              <a:buFont typeface="Arial" panose="020B0604020202020204" pitchFamily="34" charset="0"/>
              <a:buChar char="•"/>
            </a:pPr>
            <a:r>
              <a:rPr lang="de-DE" sz="2000" dirty="0"/>
              <a:t>Beide würdigen die Arbeit im Hinblick auf den Prüfungszweck und schlagen eine Bewertung vor. Die sprachliche Darstellung wird bei der Beurteilung mitgewertet. </a:t>
            </a:r>
          </a:p>
          <a:p>
            <a:pPr marL="285750" indent="-285750">
              <a:buFont typeface="Arial" panose="020B0604020202020204" pitchFamily="34" charset="0"/>
              <a:buChar char="•"/>
            </a:pPr>
            <a:r>
              <a:rPr lang="de-DE" sz="2000" dirty="0"/>
              <a:t>Die Gutachten mit den Benotungen werden dem LPA innerhalb von vier Wochen vorgelegt. </a:t>
            </a:r>
          </a:p>
          <a:p>
            <a:pPr marL="285750" indent="-285750">
              <a:buFont typeface="Arial" panose="020B0604020202020204" pitchFamily="34" charset="0"/>
              <a:buChar char="•"/>
            </a:pPr>
            <a:r>
              <a:rPr lang="de-DE" sz="2000" dirty="0"/>
              <a:t>Die Arbeit und die Gutachten mit den Bewertungsvorschlägen verbleiben beim LPA.</a:t>
            </a:r>
          </a:p>
        </p:txBody>
      </p:sp>
    </p:spTree>
    <p:extLst>
      <p:ext uri="{BB962C8B-B14F-4D97-AF65-F5344CB8AC3E}">
        <p14:creationId xmlns:p14="http://schemas.microsoft.com/office/powerpoint/2010/main" val="8033427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7504" y="332656"/>
            <a:ext cx="5688632" cy="936104"/>
          </a:xfrm>
        </p:spPr>
        <p:txBody>
          <a:bodyPr/>
          <a:lstStyle/>
          <a:p>
            <a:pPr lvl="0"/>
            <a:r>
              <a:rPr lang="de-DE" sz="2400" dirty="0"/>
              <a:t>5. Wissenschaftliche Abschlussarbeit</a:t>
            </a:r>
            <a:br>
              <a:rPr lang="de-DE" sz="2400" dirty="0"/>
            </a:br>
            <a:r>
              <a:rPr lang="de-DE" sz="2400" dirty="0" smtClean="0"/>
              <a:t>    Hinweise</a:t>
            </a:r>
            <a:endParaRPr lang="de-DE" sz="2400" dirty="0"/>
          </a:p>
        </p:txBody>
      </p:sp>
      <p:sp>
        <p:nvSpPr>
          <p:cNvPr id="3" name="Inhaltsplatzhalter 2"/>
          <p:cNvSpPr>
            <a:spLocks noGrp="1"/>
          </p:cNvSpPr>
          <p:nvPr>
            <p:ph idx="1"/>
          </p:nvPr>
        </p:nvSpPr>
        <p:spPr>
          <a:xfrm>
            <a:off x="0" y="1700808"/>
            <a:ext cx="9144000" cy="4536504"/>
          </a:xfrm>
        </p:spPr>
        <p:txBody>
          <a:bodyPr/>
          <a:lstStyle/>
          <a:p>
            <a:pPr>
              <a:buFont typeface="Arial" panose="020B0604020202020204" pitchFamily="34" charset="0"/>
              <a:buChar char="•"/>
            </a:pPr>
            <a:r>
              <a:rPr lang="de-DE" dirty="0">
                <a:latin typeface="Arial" panose="020B0604020202020204" pitchFamily="34" charset="0"/>
                <a:cs typeface="Arial" panose="020B0604020202020204" pitchFamily="34" charset="0"/>
              </a:rPr>
              <a:t>Die WAA unbedingt </a:t>
            </a:r>
            <a:r>
              <a:rPr lang="de-DE" b="1" dirty="0">
                <a:latin typeface="Arial" panose="020B0604020202020204" pitchFamily="34" charset="0"/>
                <a:cs typeface="Arial" panose="020B0604020202020204" pitchFamily="34" charset="0"/>
              </a:rPr>
              <a:t>vor</a:t>
            </a:r>
            <a:r>
              <a:rPr lang="de-DE" dirty="0">
                <a:latin typeface="Arial" panose="020B0604020202020204" pitchFamily="34" charset="0"/>
                <a:cs typeface="Arial" panose="020B0604020202020204" pitchFamily="34" charset="0"/>
              </a:rPr>
              <a:t> der Vorbereitung auf die mündlichen Prüfungen beenden und einreichen! </a:t>
            </a:r>
          </a:p>
          <a:p>
            <a:pPr>
              <a:buFont typeface="Arial" panose="020B0604020202020204" pitchFamily="34" charset="0"/>
              <a:buChar char="•"/>
            </a:pPr>
            <a:r>
              <a:rPr lang="de-DE" dirty="0">
                <a:latin typeface="Arial" panose="020B0604020202020204" pitchFamily="34" charset="0"/>
                <a:cs typeface="Arial" panose="020B0604020202020204" pitchFamily="34" charset="0"/>
              </a:rPr>
              <a:t>Mit dem Themensteller einen </a:t>
            </a:r>
            <a:r>
              <a:rPr lang="de-DE" b="1" dirty="0">
                <a:latin typeface="Arial" panose="020B0604020202020204" pitchFamily="34" charset="0"/>
                <a:cs typeface="Arial" panose="020B0604020202020204" pitchFamily="34" charset="0"/>
              </a:rPr>
              <a:t>Abgabekorridor</a:t>
            </a:r>
            <a:r>
              <a:rPr lang="de-DE" dirty="0">
                <a:latin typeface="Arial" panose="020B0604020202020204" pitchFamily="34" charset="0"/>
                <a:cs typeface="Arial" panose="020B0604020202020204" pitchFamily="34" charset="0"/>
              </a:rPr>
              <a:t> vereinbaren, der eine fristgemäße Erstellung der Gutachten ermöglicht. </a:t>
            </a:r>
          </a:p>
          <a:p>
            <a:pPr>
              <a:buFont typeface="Arial" panose="020B0604020202020204" pitchFamily="34" charset="0"/>
              <a:buChar char="•"/>
            </a:pPr>
            <a:r>
              <a:rPr lang="de-DE" dirty="0">
                <a:latin typeface="Arial" panose="020B0604020202020204" pitchFamily="34" charset="0"/>
                <a:cs typeface="Arial" panose="020B0604020202020204" pitchFamily="34" charset="0"/>
              </a:rPr>
              <a:t>Da bei Themenstellung vor dem Prüfungssemester die Bearbeitung der WAA (15 ECTS) zusätzlich zum normalen Arbeitsaufwand des Semesters (30 ECTS) liegt, sollte dabei an eine semesterübergreifende Frist (mindestens 1 Semester mit 2 vorlesungsfreien Zeiten) gedacht werden. </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22</a:t>
            </a:fld>
            <a:endParaRPr lang="en-GB"/>
          </a:p>
        </p:txBody>
      </p:sp>
    </p:spTree>
    <p:extLst>
      <p:ext uri="{BB962C8B-B14F-4D97-AF65-F5344CB8AC3E}">
        <p14:creationId xmlns:p14="http://schemas.microsoft.com/office/powerpoint/2010/main" val="4279357526"/>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23</a:t>
            </a:fld>
            <a:endParaRPr lang="en-GB"/>
          </a:p>
        </p:txBody>
      </p:sp>
      <p:sp>
        <p:nvSpPr>
          <p:cNvPr id="5" name="Titel 1"/>
          <p:cNvSpPr txBox="1">
            <a:spLocks/>
          </p:cNvSpPr>
          <p:nvPr/>
        </p:nvSpPr>
        <p:spPr bwMode="auto">
          <a:xfrm>
            <a:off x="323528" y="332656"/>
            <a:ext cx="504671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400" kern="0"/>
              <a:t>6. 	Mündliche Prüfungen</a:t>
            </a:r>
            <a:endParaRPr lang="de-DE" sz="2000" kern="0" dirty="0"/>
          </a:p>
        </p:txBody>
      </p:sp>
      <p:sp>
        <p:nvSpPr>
          <p:cNvPr id="6" name="Rechteck 5"/>
          <p:cNvSpPr/>
          <p:nvPr/>
        </p:nvSpPr>
        <p:spPr>
          <a:xfrm>
            <a:off x="35496" y="1268760"/>
            <a:ext cx="9108504" cy="4339650"/>
          </a:xfrm>
          <a:prstGeom prst="rect">
            <a:avLst/>
          </a:prstGeom>
        </p:spPr>
        <p:txBody>
          <a:bodyPr wrap="square">
            <a:spAutoFit/>
          </a:bodyPr>
          <a:lstStyle/>
          <a:p>
            <a:pPr eaLnBrk="0" hangingPunct="0">
              <a:lnSpc>
                <a:spcPct val="115000"/>
              </a:lnSpc>
              <a:spcBef>
                <a:spcPts val="0"/>
              </a:spcBef>
              <a:buClr>
                <a:schemeClr val="tx2"/>
              </a:buClr>
              <a:buSzPct val="75000"/>
            </a:pPr>
            <a:r>
              <a:rPr lang="de-DE" sz="2000" dirty="0">
                <a:latin typeface="+mn-lt"/>
              </a:rPr>
              <a:t>Die Voranmeldung und die Meldung ist schriftlich zu den jeweils vom LPA bekannt gegebenen Terminen an das LPA zu richten.</a:t>
            </a:r>
          </a:p>
          <a:p>
            <a:pPr eaLnBrk="0" hangingPunct="0">
              <a:lnSpc>
                <a:spcPct val="115000"/>
              </a:lnSpc>
              <a:spcBef>
                <a:spcPts val="0"/>
              </a:spcBef>
              <a:buClr>
                <a:schemeClr val="tx2"/>
              </a:buClr>
              <a:buSzPct val="75000"/>
            </a:pPr>
            <a:r>
              <a:rPr lang="de-DE" sz="2000" dirty="0">
                <a:latin typeface="+mn-lt"/>
              </a:rPr>
              <a:t>Der Prüfling meldet sich rechtzeitig zur Prüfung, dass sie bis zum Ende der Regelstudienzeit abgeschlossen werden kann.</a:t>
            </a:r>
          </a:p>
          <a:p>
            <a:pPr eaLnBrk="0" hangingPunct="0">
              <a:lnSpc>
                <a:spcPct val="115000"/>
              </a:lnSpc>
              <a:spcBef>
                <a:spcPts val="0"/>
              </a:spcBef>
              <a:buClr>
                <a:schemeClr val="tx2"/>
              </a:buClr>
              <a:buSzPct val="75000"/>
            </a:pPr>
            <a:endParaRPr lang="de-DE" sz="2000" dirty="0" smtClean="0">
              <a:latin typeface="+mn-lt"/>
            </a:endParaRPr>
          </a:p>
          <a:p>
            <a:pPr eaLnBrk="0" hangingPunct="0">
              <a:lnSpc>
                <a:spcPct val="115000"/>
              </a:lnSpc>
              <a:spcBef>
                <a:spcPts val="0"/>
              </a:spcBef>
              <a:buClr>
                <a:schemeClr val="tx2"/>
              </a:buClr>
              <a:buSzPct val="75000"/>
            </a:pPr>
            <a:r>
              <a:rPr lang="de-DE" sz="2000" dirty="0" smtClean="0">
                <a:latin typeface="+mn-lt"/>
              </a:rPr>
              <a:t>Der </a:t>
            </a:r>
            <a:r>
              <a:rPr lang="de-DE" sz="2000" dirty="0">
                <a:latin typeface="+mn-lt"/>
              </a:rPr>
              <a:t>Meldung sind u. a. beizufügen:</a:t>
            </a:r>
          </a:p>
          <a:p>
            <a:pPr marL="342900" indent="-342900" eaLnBrk="0" hangingPunct="0">
              <a:lnSpc>
                <a:spcPct val="115000"/>
              </a:lnSpc>
              <a:spcBef>
                <a:spcPts val="0"/>
              </a:spcBef>
              <a:buClr>
                <a:schemeClr val="tx2"/>
              </a:buClr>
              <a:buSzPct val="75000"/>
              <a:buFont typeface="Arial" panose="020B0604020202020204" pitchFamily="34" charset="0"/>
              <a:buChar char="•"/>
            </a:pPr>
            <a:r>
              <a:rPr lang="de-DE" sz="2000" dirty="0">
                <a:latin typeface="+mn-lt"/>
              </a:rPr>
              <a:t>Nachweise für Zulassungsvoraussetzungen, wobei die Hochschule für jedes Prüfungsfach das ordnungsgemäße Studium gemäß § 19 einschließlich Praktika bescheinigt und für jedes Prüfungsfach die aggregierte Modulnote (eine Dezimalstelle nach dem Komma) an das LPA übermittelt,</a:t>
            </a:r>
          </a:p>
          <a:p>
            <a:pPr marL="342900" indent="-342900" eaLnBrk="0" hangingPunct="0">
              <a:lnSpc>
                <a:spcPct val="115000"/>
              </a:lnSpc>
              <a:spcBef>
                <a:spcPts val="0"/>
              </a:spcBef>
              <a:buClr>
                <a:schemeClr val="tx2"/>
              </a:buClr>
              <a:buSzPct val="75000"/>
              <a:buFont typeface="Arial" panose="020B0604020202020204" pitchFamily="34" charset="0"/>
              <a:buChar char="•"/>
            </a:pPr>
            <a:r>
              <a:rPr lang="de-DE" sz="2000" dirty="0">
                <a:latin typeface="+mn-lt"/>
              </a:rPr>
              <a:t>gegebenenfalls Nachweise über geforderte </a:t>
            </a:r>
            <a:r>
              <a:rPr lang="de-DE" sz="2000" dirty="0" smtClean="0">
                <a:latin typeface="+mn-lt"/>
              </a:rPr>
              <a:t>Fremdsprachenkenntnisse </a:t>
            </a:r>
            <a:r>
              <a:rPr lang="de-DE" sz="2000" dirty="0">
                <a:latin typeface="+mn-lt"/>
              </a:rPr>
              <a:t>und Auslandsaufenthalte gemäß § </a:t>
            </a:r>
            <a:r>
              <a:rPr lang="de-DE" sz="2000" dirty="0" smtClean="0">
                <a:latin typeface="+mn-lt"/>
              </a:rPr>
              <a:t>20</a:t>
            </a:r>
            <a:r>
              <a:rPr lang="de-DE" sz="2000" dirty="0">
                <a:latin typeface="+mn-lt"/>
              </a:rPr>
              <a:t>.</a:t>
            </a:r>
          </a:p>
        </p:txBody>
      </p:sp>
    </p:spTree>
    <p:extLst>
      <p:ext uri="{BB962C8B-B14F-4D97-AF65-F5344CB8AC3E}">
        <p14:creationId xmlns:p14="http://schemas.microsoft.com/office/powerpoint/2010/main" val="2457184663"/>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24</a:t>
            </a:fld>
            <a:endParaRPr lang="en-GB"/>
          </a:p>
        </p:txBody>
      </p:sp>
      <p:sp>
        <p:nvSpPr>
          <p:cNvPr id="5" name="Titel 1"/>
          <p:cNvSpPr txBox="1">
            <a:spLocks/>
          </p:cNvSpPr>
          <p:nvPr/>
        </p:nvSpPr>
        <p:spPr bwMode="auto">
          <a:xfrm>
            <a:off x="35496" y="188640"/>
            <a:ext cx="6408712"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400" kern="0" dirty="0" smtClean="0"/>
              <a:t>6</a:t>
            </a:r>
            <a:r>
              <a:rPr lang="de-DE" sz="2400" kern="0" dirty="0"/>
              <a:t>. Mündliche Prüfungen, </a:t>
            </a:r>
            <a:endParaRPr lang="de-DE" sz="2400" kern="0" dirty="0" smtClean="0"/>
          </a:p>
          <a:p>
            <a:r>
              <a:rPr lang="de-DE" sz="2400" b="0" kern="0" dirty="0"/>
              <a:t> </a:t>
            </a:r>
            <a:r>
              <a:rPr lang="de-DE" sz="2400" b="0" kern="0" dirty="0" smtClean="0"/>
              <a:t>   </a:t>
            </a:r>
            <a:r>
              <a:rPr lang="de-DE" sz="2000" b="0" kern="0" dirty="0" smtClean="0"/>
              <a:t>Daten </a:t>
            </a:r>
            <a:r>
              <a:rPr lang="de-DE" sz="2000" b="0" kern="0" dirty="0"/>
              <a:t>jährlich </a:t>
            </a:r>
            <a:r>
              <a:rPr lang="de-DE" sz="2000" b="0" kern="0" dirty="0" smtClean="0"/>
              <a:t>analog</a:t>
            </a:r>
            <a:endParaRPr lang="de-DE" sz="2000" kern="0" dirty="0"/>
          </a:p>
        </p:txBody>
      </p:sp>
      <p:sp>
        <p:nvSpPr>
          <p:cNvPr id="6" name="Rechteck 5"/>
          <p:cNvSpPr/>
          <p:nvPr/>
        </p:nvSpPr>
        <p:spPr>
          <a:xfrm>
            <a:off x="35496" y="1268760"/>
            <a:ext cx="9108504" cy="4585871"/>
          </a:xfrm>
          <a:prstGeom prst="rect">
            <a:avLst/>
          </a:prstGeom>
        </p:spPr>
        <p:txBody>
          <a:bodyPr wrap="square">
            <a:spAutoFit/>
          </a:bodyPr>
          <a:lstStyle/>
          <a:p>
            <a:pPr fontAlgn="ctr">
              <a:spcBef>
                <a:spcPts val="0"/>
              </a:spcBef>
            </a:pPr>
            <a:r>
              <a:rPr lang="de-DE" sz="2000" dirty="0"/>
              <a:t>1) Voranmeldung zur Datenerfassung: </a:t>
            </a:r>
          </a:p>
          <a:p>
            <a:pPr fontAlgn="ctr">
              <a:spcBef>
                <a:spcPts val="0"/>
              </a:spcBef>
            </a:pPr>
            <a:r>
              <a:rPr lang="de-DE" sz="2000" dirty="0" smtClean="0"/>
              <a:t>	SS</a:t>
            </a:r>
            <a:r>
              <a:rPr lang="de-DE" sz="2000" dirty="0"/>
              <a:t>: 01. bis 30. Dezember </a:t>
            </a:r>
            <a:r>
              <a:rPr lang="de-DE" sz="2000" dirty="0" smtClean="0"/>
              <a:t>2022 </a:t>
            </a:r>
            <a:r>
              <a:rPr lang="de-DE" sz="2000" dirty="0"/>
              <a:t>	WS: 01. bis 30. Juni </a:t>
            </a:r>
            <a:r>
              <a:rPr lang="de-DE" sz="2000" dirty="0" smtClean="0"/>
              <a:t>2023</a:t>
            </a:r>
            <a:endParaRPr lang="de-DE" sz="2000" dirty="0"/>
          </a:p>
          <a:p>
            <a:pPr fontAlgn="ctr">
              <a:spcBef>
                <a:spcPts val="0"/>
              </a:spcBef>
            </a:pPr>
            <a:endParaRPr lang="de-DE" sz="2000" dirty="0" smtClean="0"/>
          </a:p>
          <a:p>
            <a:pPr fontAlgn="ctr">
              <a:spcBef>
                <a:spcPts val="0"/>
              </a:spcBef>
            </a:pPr>
            <a:r>
              <a:rPr lang="de-DE" sz="2000" dirty="0" smtClean="0"/>
              <a:t>2</a:t>
            </a:r>
            <a:r>
              <a:rPr lang="de-DE" sz="2000" dirty="0"/>
              <a:t>) Einreichen der Unterlagen zur Prüfungsanmeldung: </a:t>
            </a:r>
          </a:p>
          <a:p>
            <a:pPr fontAlgn="ctr">
              <a:spcBef>
                <a:spcPts val="0"/>
              </a:spcBef>
            </a:pPr>
            <a:r>
              <a:rPr lang="de-DE" sz="2000" dirty="0" smtClean="0"/>
              <a:t>	SS</a:t>
            </a:r>
            <a:r>
              <a:rPr lang="de-DE" sz="2000" dirty="0"/>
              <a:t>: 04. bis 31. Januar </a:t>
            </a:r>
            <a:r>
              <a:rPr lang="de-DE" sz="2000" dirty="0" smtClean="0"/>
              <a:t>2023 </a:t>
            </a:r>
            <a:r>
              <a:rPr lang="de-DE" sz="2000" dirty="0"/>
              <a:t>	WS: 01. bis 31. Juli </a:t>
            </a:r>
            <a:r>
              <a:rPr lang="de-DE" sz="2000" dirty="0" smtClean="0"/>
              <a:t>2023</a:t>
            </a:r>
            <a:endParaRPr lang="de-DE" sz="2000" dirty="0"/>
          </a:p>
          <a:p>
            <a:pPr fontAlgn="ctr">
              <a:spcBef>
                <a:spcPts val="0"/>
              </a:spcBef>
            </a:pPr>
            <a:endParaRPr lang="de-DE" sz="2000" dirty="0" smtClean="0"/>
          </a:p>
          <a:p>
            <a:pPr fontAlgn="ctr">
              <a:spcBef>
                <a:spcPts val="0"/>
              </a:spcBef>
            </a:pPr>
            <a:r>
              <a:rPr lang="de-DE" sz="2000" dirty="0" smtClean="0"/>
              <a:t>3</a:t>
            </a:r>
            <a:r>
              <a:rPr lang="de-DE" sz="2000" dirty="0"/>
              <a:t>) Nachreichen des Nachweise für das ordnungsgemäße Studium und </a:t>
            </a:r>
            <a:r>
              <a:rPr lang="de-DE" sz="2000" dirty="0" smtClean="0"/>
              <a:t>der</a:t>
            </a:r>
          </a:p>
          <a:p>
            <a:pPr fontAlgn="ctr">
              <a:spcBef>
                <a:spcPts val="0"/>
              </a:spcBef>
            </a:pPr>
            <a:r>
              <a:rPr lang="de-DE" sz="2000" dirty="0" smtClean="0"/>
              <a:t>    Modulnoten </a:t>
            </a:r>
            <a:r>
              <a:rPr lang="de-DE" sz="2000" dirty="0"/>
              <a:t>vom ZPA:	</a:t>
            </a:r>
          </a:p>
          <a:p>
            <a:pPr fontAlgn="ctr">
              <a:spcBef>
                <a:spcPts val="0"/>
              </a:spcBef>
            </a:pPr>
            <a:r>
              <a:rPr lang="de-DE" sz="2000" dirty="0" smtClean="0"/>
              <a:t>	SS</a:t>
            </a:r>
            <a:r>
              <a:rPr lang="de-DE" sz="2000" dirty="0"/>
              <a:t>: bis 15. April </a:t>
            </a:r>
            <a:r>
              <a:rPr lang="de-DE" sz="2000" dirty="0" smtClean="0"/>
              <a:t>2023 </a:t>
            </a:r>
            <a:r>
              <a:rPr lang="de-DE" sz="2000" dirty="0"/>
              <a:t>	 	WS: bis 15. Oktober </a:t>
            </a:r>
            <a:r>
              <a:rPr lang="de-DE" sz="2000" dirty="0" smtClean="0"/>
              <a:t>2023</a:t>
            </a:r>
            <a:endParaRPr lang="de-DE" sz="2000" dirty="0"/>
          </a:p>
          <a:p>
            <a:pPr algn="ctr" eaLnBrk="0" hangingPunct="0">
              <a:lnSpc>
                <a:spcPct val="115000"/>
              </a:lnSpc>
              <a:spcBef>
                <a:spcPts val="0"/>
              </a:spcBef>
              <a:buClr>
                <a:schemeClr val="tx2"/>
              </a:buClr>
              <a:buSzPct val="75000"/>
            </a:pPr>
            <a:r>
              <a:rPr lang="de-DE" sz="2000" dirty="0" smtClean="0"/>
              <a:t>Anmeldeformulare </a:t>
            </a:r>
            <a:r>
              <a:rPr lang="de-DE" sz="2000" dirty="0"/>
              <a:t>unter: </a:t>
            </a:r>
            <a:endParaRPr lang="de-DE" sz="2000" dirty="0" smtClean="0"/>
          </a:p>
          <a:p>
            <a:pPr algn="ctr" eaLnBrk="0" hangingPunct="0">
              <a:lnSpc>
                <a:spcPct val="115000"/>
              </a:lnSpc>
              <a:spcBef>
                <a:spcPts val="0"/>
              </a:spcBef>
              <a:buClr>
                <a:schemeClr val="tx2"/>
              </a:buClr>
              <a:buSzPct val="75000"/>
            </a:pPr>
            <a:r>
              <a:rPr lang="de-DE" sz="2000" dirty="0">
                <a:hlinkClick r:id="rId2"/>
              </a:rPr>
              <a:t>Anmeldung zur Ersten Staatsprüfung (bildung-mv.de)</a:t>
            </a:r>
            <a:endParaRPr lang="de-DE" sz="2000" dirty="0"/>
          </a:p>
          <a:p>
            <a:pPr algn="ctr" eaLnBrk="0" hangingPunct="0">
              <a:lnSpc>
                <a:spcPct val="115000"/>
              </a:lnSpc>
              <a:spcBef>
                <a:spcPts val="0"/>
              </a:spcBef>
              <a:buClr>
                <a:schemeClr val="tx2"/>
              </a:buClr>
              <a:buSzPct val="75000"/>
            </a:pPr>
            <a:r>
              <a:rPr lang="de-DE" sz="2000" dirty="0">
                <a:hlinkClick r:id="rId3"/>
              </a:rPr>
              <a:t>Prüferlisten (bildung-mv.de)</a:t>
            </a:r>
            <a:endParaRPr lang="de-DE" sz="2000" dirty="0" smtClean="0"/>
          </a:p>
          <a:p>
            <a:pPr eaLnBrk="0" hangingPunct="0">
              <a:lnSpc>
                <a:spcPct val="115000"/>
              </a:lnSpc>
              <a:spcBef>
                <a:spcPts val="0"/>
              </a:spcBef>
              <a:buClr>
                <a:schemeClr val="tx2"/>
              </a:buClr>
              <a:buSzPct val="75000"/>
            </a:pPr>
            <a:endParaRPr lang="de-DE" sz="2000" dirty="0"/>
          </a:p>
          <a:p>
            <a:pPr fontAlgn="ctr">
              <a:spcBef>
                <a:spcPts val="0"/>
              </a:spcBef>
            </a:pPr>
            <a:r>
              <a:rPr lang="de-DE" sz="2000" dirty="0"/>
              <a:t>4) Zulassung zur Prüfung: </a:t>
            </a:r>
            <a:r>
              <a:rPr lang="de-DE" sz="2000" dirty="0" err="1" smtClean="0"/>
              <a:t>SoSe</a:t>
            </a:r>
            <a:r>
              <a:rPr lang="de-DE" sz="2000" dirty="0" smtClean="0"/>
              <a:t> </a:t>
            </a:r>
            <a:r>
              <a:rPr lang="de-DE" sz="2000" dirty="0"/>
              <a:t>bis 30. </a:t>
            </a:r>
            <a:r>
              <a:rPr lang="de-DE" sz="2000" dirty="0" smtClean="0"/>
              <a:t>April, </a:t>
            </a:r>
            <a:r>
              <a:rPr lang="de-DE" sz="2000" dirty="0"/>
              <a:t>WS bis 30. Oktober</a:t>
            </a:r>
          </a:p>
        </p:txBody>
      </p:sp>
    </p:spTree>
    <p:extLst>
      <p:ext uri="{BB962C8B-B14F-4D97-AF65-F5344CB8AC3E}">
        <p14:creationId xmlns:p14="http://schemas.microsoft.com/office/powerpoint/2010/main" val="92515916"/>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25</a:t>
            </a:fld>
            <a:endParaRPr lang="en-GB"/>
          </a:p>
        </p:txBody>
      </p:sp>
      <p:sp>
        <p:nvSpPr>
          <p:cNvPr id="5" name="Titel 1"/>
          <p:cNvSpPr txBox="1">
            <a:spLocks/>
          </p:cNvSpPr>
          <p:nvPr/>
        </p:nvSpPr>
        <p:spPr bwMode="auto">
          <a:xfrm>
            <a:off x="323528" y="227742"/>
            <a:ext cx="5760640" cy="10410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400" kern="0" dirty="0"/>
              <a:t>6. </a:t>
            </a:r>
            <a:r>
              <a:rPr lang="de-DE" sz="2400" kern="0" dirty="0" smtClean="0"/>
              <a:t>Anmeldung </a:t>
            </a:r>
            <a:r>
              <a:rPr lang="de-DE" sz="2400" kern="0" dirty="0"/>
              <a:t>Mündliche Prüfungen</a:t>
            </a:r>
            <a:br>
              <a:rPr lang="de-DE" sz="2400" kern="0" dirty="0"/>
            </a:br>
            <a:r>
              <a:rPr lang="de-DE" sz="2400" kern="0" dirty="0" smtClean="0"/>
              <a:t>Voranmeldung </a:t>
            </a:r>
            <a:r>
              <a:rPr lang="de-DE" sz="2400" kern="0" dirty="0"/>
              <a:t>über </a:t>
            </a:r>
            <a:r>
              <a:rPr lang="de-DE" sz="2400" kern="0" dirty="0" smtClean="0"/>
              <a:t>Excel-Datei</a:t>
            </a:r>
            <a:endParaRPr lang="de-DE" sz="2000" kern="0" dirty="0"/>
          </a:p>
        </p:txBody>
      </p:sp>
      <p:graphicFrame>
        <p:nvGraphicFramePr>
          <p:cNvPr id="9" name="Tabelle 8"/>
          <p:cNvGraphicFramePr>
            <a:graphicFrameLocks noGrp="1"/>
          </p:cNvGraphicFramePr>
          <p:nvPr>
            <p:extLst>
              <p:ext uri="{D42A27DB-BD31-4B8C-83A1-F6EECF244321}">
                <p14:modId xmlns:p14="http://schemas.microsoft.com/office/powerpoint/2010/main" val="2277454017"/>
              </p:ext>
            </p:extLst>
          </p:nvPr>
        </p:nvGraphicFramePr>
        <p:xfrm>
          <a:off x="35496" y="1616040"/>
          <a:ext cx="9000999" cy="619125"/>
        </p:xfrm>
        <a:graphic>
          <a:graphicData uri="http://schemas.openxmlformats.org/drawingml/2006/table">
            <a:tbl>
              <a:tblPr>
                <a:tableStyleId>{F5AB1C69-6EDB-4FF4-983F-18BD219EF322}</a:tableStyleId>
              </a:tblPr>
              <a:tblGrid>
                <a:gridCol w="2463975">
                  <a:extLst>
                    <a:ext uri="{9D8B030D-6E8A-4147-A177-3AD203B41FA5}">
                      <a16:colId xmlns:a16="http://schemas.microsoft.com/office/drawing/2014/main" val="20000"/>
                    </a:ext>
                  </a:extLst>
                </a:gridCol>
                <a:gridCol w="1347157">
                  <a:extLst>
                    <a:ext uri="{9D8B030D-6E8A-4147-A177-3AD203B41FA5}">
                      <a16:colId xmlns:a16="http://schemas.microsoft.com/office/drawing/2014/main" val="20001"/>
                    </a:ext>
                  </a:extLst>
                </a:gridCol>
                <a:gridCol w="1347157">
                  <a:extLst>
                    <a:ext uri="{9D8B030D-6E8A-4147-A177-3AD203B41FA5}">
                      <a16:colId xmlns:a16="http://schemas.microsoft.com/office/drawing/2014/main" val="3562632122"/>
                    </a:ext>
                  </a:extLst>
                </a:gridCol>
                <a:gridCol w="2098031">
                  <a:extLst>
                    <a:ext uri="{9D8B030D-6E8A-4147-A177-3AD203B41FA5}">
                      <a16:colId xmlns:a16="http://schemas.microsoft.com/office/drawing/2014/main" val="20002"/>
                    </a:ext>
                  </a:extLst>
                </a:gridCol>
                <a:gridCol w="1744679">
                  <a:extLst>
                    <a:ext uri="{9D8B030D-6E8A-4147-A177-3AD203B41FA5}">
                      <a16:colId xmlns:a16="http://schemas.microsoft.com/office/drawing/2014/main" val="20003"/>
                    </a:ext>
                  </a:extLst>
                </a:gridCol>
              </a:tblGrid>
              <a:tr h="367665">
                <a:tc>
                  <a:txBody>
                    <a:bodyPr/>
                    <a:lstStyle/>
                    <a:p>
                      <a:pPr algn="ctr" fontAlgn="b"/>
                      <a:r>
                        <a:rPr lang="de-DE" sz="1600" u="none" strike="noStrike" dirty="0">
                          <a:ln>
                            <a:solidFill>
                              <a:schemeClr val="tx1"/>
                            </a:solidFill>
                          </a:ln>
                          <a:effectLst/>
                        </a:rPr>
                        <a:t>Lehramt an/für</a:t>
                      </a:r>
                      <a:endParaRPr lang="de-DE" sz="1600" b="1" i="0" u="none" strike="noStrike" dirty="0">
                        <a:ln>
                          <a:solidFill>
                            <a:schemeClr val="tx1"/>
                          </a:solidFill>
                        </a:ln>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u="none" strike="noStrike" dirty="0" smtClean="0">
                          <a:ln>
                            <a:solidFill>
                              <a:schemeClr val="tx1"/>
                            </a:solidFill>
                          </a:ln>
                          <a:effectLst/>
                        </a:rPr>
                        <a:t>Anrede</a:t>
                      </a:r>
                      <a:endParaRPr lang="de-DE" sz="1600" b="1" i="0" u="none" strike="noStrike" dirty="0" smtClean="0">
                        <a:ln>
                          <a:solidFill>
                            <a:schemeClr val="tx1"/>
                          </a:solidFill>
                        </a:ln>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u="none" strike="noStrike" dirty="0" smtClean="0">
                          <a:ln>
                            <a:solidFill>
                              <a:schemeClr val="tx1"/>
                            </a:solidFill>
                          </a:ln>
                          <a:effectLst/>
                        </a:rPr>
                        <a:t>Name</a:t>
                      </a:r>
                      <a:endParaRPr lang="de-DE" sz="1600" b="1" i="0" u="none" strike="noStrike" dirty="0" smtClean="0">
                        <a:ln>
                          <a:solidFill>
                            <a:schemeClr val="tx1"/>
                          </a:solidFill>
                        </a:ln>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dirty="0">
                          <a:ln>
                            <a:solidFill>
                              <a:schemeClr val="tx1"/>
                            </a:solidFill>
                          </a:ln>
                          <a:effectLst/>
                        </a:rPr>
                        <a:t>Vorname(n)</a:t>
                      </a:r>
                      <a:endParaRPr lang="de-DE" sz="1600" b="1" i="0" u="none" strike="noStrike" dirty="0">
                        <a:ln>
                          <a:solidFill>
                            <a:schemeClr val="tx1"/>
                          </a:solidFill>
                        </a:ln>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dirty="0">
                          <a:ln>
                            <a:solidFill>
                              <a:schemeClr val="tx1"/>
                            </a:solidFill>
                          </a:ln>
                          <a:effectLst/>
                        </a:rPr>
                        <a:t>Geburtsdatum</a:t>
                      </a:r>
                      <a:endParaRPr lang="de-DE" sz="1600" b="1" i="0" u="none" strike="noStrike" dirty="0">
                        <a:ln>
                          <a:solidFill>
                            <a:schemeClr val="tx1"/>
                          </a:solidFill>
                        </a:ln>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2880">
                <a:tc>
                  <a:txBody>
                    <a:bodyPr/>
                    <a:lstStyle/>
                    <a:p>
                      <a:pPr algn="ctr" fontAlgn="b"/>
                      <a:r>
                        <a:rPr lang="de-DE" sz="1600" u="none" strike="noStrike" dirty="0">
                          <a:ln>
                            <a:solidFill>
                              <a:schemeClr val="tx1"/>
                            </a:solidFill>
                          </a:ln>
                          <a:effectLst/>
                        </a:rPr>
                        <a:t> </a:t>
                      </a:r>
                      <a:endParaRPr lang="de-DE" sz="1600" b="0" i="0" u="none" strike="noStrike" dirty="0">
                        <a:ln>
                          <a:solidFill>
                            <a:schemeClr val="tx1"/>
                          </a:solidFill>
                        </a:ln>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dirty="0" smtClean="0">
                          <a:ln>
                            <a:solidFill>
                              <a:schemeClr val="tx1"/>
                            </a:solidFill>
                          </a:ln>
                          <a:effectLst/>
                        </a:rPr>
                        <a:t>Frau/Herr</a:t>
                      </a:r>
                      <a:r>
                        <a:rPr lang="de-DE" sz="1600" u="none" strike="noStrike" dirty="0">
                          <a:ln>
                            <a:solidFill>
                              <a:schemeClr val="tx1"/>
                            </a:solidFill>
                          </a:ln>
                          <a:effectLst/>
                        </a:rPr>
                        <a:t> </a:t>
                      </a:r>
                      <a:endParaRPr lang="de-DE" sz="1600" b="0" i="0" u="none" strike="noStrike" dirty="0">
                        <a:ln>
                          <a:solidFill>
                            <a:schemeClr val="tx1"/>
                          </a:solidFill>
                        </a:ln>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de-DE" sz="1600" b="0" i="0" u="none" strike="noStrike" dirty="0">
                        <a:ln>
                          <a:solidFill>
                            <a:schemeClr val="tx1"/>
                          </a:solidFill>
                        </a:ln>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dirty="0">
                          <a:ln>
                            <a:solidFill>
                              <a:schemeClr val="tx1"/>
                            </a:solidFill>
                          </a:ln>
                          <a:effectLst/>
                        </a:rPr>
                        <a:t> </a:t>
                      </a:r>
                      <a:endParaRPr lang="de-DE" sz="1600" b="0" i="0" u="none" strike="noStrike" dirty="0">
                        <a:ln>
                          <a:solidFill>
                            <a:schemeClr val="tx1"/>
                          </a:solidFill>
                        </a:ln>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dirty="0">
                          <a:ln>
                            <a:solidFill>
                              <a:schemeClr val="tx1"/>
                            </a:solidFill>
                          </a:ln>
                          <a:effectLst/>
                        </a:rPr>
                        <a:t> </a:t>
                      </a:r>
                      <a:endParaRPr lang="de-DE" sz="1600" b="0" i="0" u="none" strike="noStrike" dirty="0">
                        <a:ln>
                          <a:solidFill>
                            <a:schemeClr val="tx1"/>
                          </a:solidFill>
                        </a:ln>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1898002403"/>
              </p:ext>
            </p:extLst>
          </p:nvPr>
        </p:nvGraphicFramePr>
        <p:xfrm>
          <a:off x="37009" y="2547025"/>
          <a:ext cx="8999487" cy="619125"/>
        </p:xfrm>
        <a:graphic>
          <a:graphicData uri="http://schemas.openxmlformats.org/drawingml/2006/table">
            <a:tbl>
              <a:tblPr>
                <a:tableStyleId>{F5AB1C69-6EDB-4FF4-983F-18BD219EF322}</a:tableStyleId>
              </a:tblPr>
              <a:tblGrid>
                <a:gridCol w="2136699">
                  <a:extLst>
                    <a:ext uri="{9D8B030D-6E8A-4147-A177-3AD203B41FA5}">
                      <a16:colId xmlns:a16="http://schemas.microsoft.com/office/drawing/2014/main" val="20000"/>
                    </a:ext>
                  </a:extLst>
                </a:gridCol>
                <a:gridCol w="2516959">
                  <a:extLst>
                    <a:ext uri="{9D8B030D-6E8A-4147-A177-3AD203B41FA5}">
                      <a16:colId xmlns:a16="http://schemas.microsoft.com/office/drawing/2014/main" val="20001"/>
                    </a:ext>
                  </a:extLst>
                </a:gridCol>
                <a:gridCol w="2480744">
                  <a:extLst>
                    <a:ext uri="{9D8B030D-6E8A-4147-A177-3AD203B41FA5}">
                      <a16:colId xmlns:a16="http://schemas.microsoft.com/office/drawing/2014/main" val="20002"/>
                    </a:ext>
                  </a:extLst>
                </a:gridCol>
                <a:gridCol w="1865085">
                  <a:extLst>
                    <a:ext uri="{9D8B030D-6E8A-4147-A177-3AD203B41FA5}">
                      <a16:colId xmlns:a16="http://schemas.microsoft.com/office/drawing/2014/main" val="20003"/>
                    </a:ext>
                  </a:extLst>
                </a:gridCol>
              </a:tblGrid>
              <a:tr h="367665">
                <a:tc>
                  <a:txBody>
                    <a:bodyPr/>
                    <a:lstStyle/>
                    <a:p>
                      <a:pPr algn="ctr" fontAlgn="b"/>
                      <a:r>
                        <a:rPr lang="de-DE" sz="1600" b="1" u="none" strike="noStrike" dirty="0">
                          <a:effectLst/>
                        </a:rPr>
                        <a:t>Geburtsort</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a:effectLst/>
                        </a:rPr>
                        <a:t>Straße und Hausnummer</a:t>
                      </a:r>
                      <a:endParaRPr lang="de-DE" sz="1600" b="1" i="0" u="none" strike="noStrike">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a:effectLst/>
                        </a:rPr>
                        <a:t>Postleitzahl und Ort</a:t>
                      </a:r>
                      <a:endParaRPr lang="de-DE" sz="1600" b="1" i="0" u="none" strike="noStrike">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a:effectLst/>
                        </a:rPr>
                        <a:t>Telefonnummer</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2880">
                <a:tc>
                  <a:txBody>
                    <a:bodyPr/>
                    <a:lstStyle/>
                    <a:p>
                      <a:pPr algn="ctr" fontAlgn="b"/>
                      <a:r>
                        <a:rPr lang="de-DE" sz="1600" b="1" u="none" strike="noStrike" dirty="0">
                          <a:effectLst/>
                        </a:rPr>
                        <a:t> </a:t>
                      </a:r>
                      <a:endParaRPr lang="de-DE" sz="16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a:effectLst/>
                        </a:rPr>
                        <a:t> </a:t>
                      </a:r>
                      <a:endParaRPr lang="de-DE" sz="16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a:effectLst/>
                        </a:rPr>
                        <a:t> </a:t>
                      </a:r>
                      <a:endParaRPr lang="de-DE" sz="16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a:effectLst/>
                        </a:rPr>
                        <a:t>(Mobiltelefon) </a:t>
                      </a:r>
                      <a:endParaRPr lang="de-DE" sz="1600" b="1"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1" name="Tabelle 10"/>
          <p:cNvGraphicFramePr>
            <a:graphicFrameLocks noGrp="1"/>
          </p:cNvGraphicFramePr>
          <p:nvPr>
            <p:extLst>
              <p:ext uri="{D42A27DB-BD31-4B8C-83A1-F6EECF244321}">
                <p14:modId xmlns:p14="http://schemas.microsoft.com/office/powerpoint/2010/main" val="1981133643"/>
              </p:ext>
            </p:extLst>
          </p:nvPr>
        </p:nvGraphicFramePr>
        <p:xfrm>
          <a:off x="31253" y="3501008"/>
          <a:ext cx="9005241" cy="746760"/>
        </p:xfrm>
        <a:graphic>
          <a:graphicData uri="http://schemas.openxmlformats.org/drawingml/2006/table">
            <a:tbl>
              <a:tblPr>
                <a:tableStyleId>{F5AB1C69-6EDB-4FF4-983F-18BD219EF322}</a:tableStyleId>
              </a:tblPr>
              <a:tblGrid>
                <a:gridCol w="2059411">
                  <a:extLst>
                    <a:ext uri="{9D8B030D-6E8A-4147-A177-3AD203B41FA5}">
                      <a16:colId xmlns:a16="http://schemas.microsoft.com/office/drawing/2014/main" val="20000"/>
                    </a:ext>
                  </a:extLst>
                </a:gridCol>
                <a:gridCol w="1872191">
                  <a:extLst>
                    <a:ext uri="{9D8B030D-6E8A-4147-A177-3AD203B41FA5}">
                      <a16:colId xmlns:a16="http://schemas.microsoft.com/office/drawing/2014/main" val="20001"/>
                    </a:ext>
                  </a:extLst>
                </a:gridCol>
                <a:gridCol w="2583624">
                  <a:extLst>
                    <a:ext uri="{9D8B030D-6E8A-4147-A177-3AD203B41FA5}">
                      <a16:colId xmlns:a16="http://schemas.microsoft.com/office/drawing/2014/main" val="20002"/>
                    </a:ext>
                  </a:extLst>
                </a:gridCol>
                <a:gridCol w="2490015">
                  <a:extLst>
                    <a:ext uri="{9D8B030D-6E8A-4147-A177-3AD203B41FA5}">
                      <a16:colId xmlns:a16="http://schemas.microsoft.com/office/drawing/2014/main" val="20003"/>
                    </a:ext>
                  </a:extLst>
                </a:gridCol>
              </a:tblGrid>
              <a:tr h="367665">
                <a:tc>
                  <a:txBody>
                    <a:bodyPr/>
                    <a:lstStyle/>
                    <a:p>
                      <a:pPr algn="ctr" fontAlgn="b"/>
                      <a:r>
                        <a:rPr lang="de-DE" sz="1600" b="1" u="none" strike="noStrike" dirty="0">
                          <a:effectLst/>
                        </a:rPr>
                        <a:t>E-Mail</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a:effectLst/>
                        </a:rPr>
                        <a:t>Matrikel-Nr.</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a:effectLst/>
                        </a:rPr>
                        <a:t>Fach/Grundschulfach/</a:t>
                      </a:r>
                      <a:br>
                        <a:rPr lang="de-DE" sz="1600" b="1" u="none" strike="noStrike" dirty="0">
                          <a:effectLst/>
                        </a:rPr>
                      </a:br>
                      <a:r>
                        <a:rPr lang="de-DE" sz="1600" b="1" u="none" strike="noStrike" dirty="0">
                          <a:effectLst/>
                        </a:rPr>
                        <a:t>Förderschwerpunkt</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a:effectLst/>
                        </a:rPr>
                        <a:t>Fach/Grundschulfach/</a:t>
                      </a:r>
                      <a:br>
                        <a:rPr lang="de-DE" sz="1600" b="1" u="none" strike="noStrike" dirty="0">
                          <a:effectLst/>
                        </a:rPr>
                      </a:br>
                      <a:r>
                        <a:rPr lang="de-DE" sz="1600" b="1" u="none" strike="noStrike" dirty="0">
                          <a:effectLst/>
                        </a:rPr>
                        <a:t>Förderschwerpunkt</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82880">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b="1" u="none" strike="noStrike" dirty="0">
                          <a:effectLst/>
                        </a:rPr>
                        <a:t>(Uni)</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a:effectLst/>
                        </a:rPr>
                        <a:t> </a:t>
                      </a:r>
                      <a:endParaRPr lang="de-DE"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a:effectLst/>
                        </a:rPr>
                        <a:t> </a:t>
                      </a:r>
                      <a:endParaRPr lang="de-DE"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dirty="0">
                          <a:effectLst/>
                        </a:rPr>
                        <a:t> </a:t>
                      </a:r>
                      <a:endParaRPr lang="de-DE" sz="1600" b="0" i="0" u="none" strike="noStrike" dirty="0">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12" name="Tabelle 11"/>
          <p:cNvGraphicFramePr>
            <a:graphicFrameLocks noGrp="1"/>
          </p:cNvGraphicFramePr>
          <p:nvPr>
            <p:extLst>
              <p:ext uri="{D42A27DB-BD31-4B8C-83A1-F6EECF244321}">
                <p14:modId xmlns:p14="http://schemas.microsoft.com/office/powerpoint/2010/main" val="190649931"/>
              </p:ext>
            </p:extLst>
          </p:nvPr>
        </p:nvGraphicFramePr>
        <p:xfrm>
          <a:off x="28575" y="4554448"/>
          <a:ext cx="9007918" cy="746760"/>
        </p:xfrm>
        <a:graphic>
          <a:graphicData uri="http://schemas.openxmlformats.org/drawingml/2006/table">
            <a:tbl>
              <a:tblPr>
                <a:tableStyleId>{F5AB1C69-6EDB-4FF4-983F-18BD219EF322}</a:tableStyleId>
              </a:tblPr>
              <a:tblGrid>
                <a:gridCol w="2265149">
                  <a:extLst>
                    <a:ext uri="{9D8B030D-6E8A-4147-A177-3AD203B41FA5}">
                      <a16:colId xmlns:a16="http://schemas.microsoft.com/office/drawing/2014/main" val="20000"/>
                    </a:ext>
                  </a:extLst>
                </a:gridCol>
                <a:gridCol w="2265149">
                  <a:extLst>
                    <a:ext uri="{9D8B030D-6E8A-4147-A177-3AD203B41FA5}">
                      <a16:colId xmlns:a16="http://schemas.microsoft.com/office/drawing/2014/main" val="20001"/>
                    </a:ext>
                  </a:extLst>
                </a:gridCol>
                <a:gridCol w="1738370">
                  <a:extLst>
                    <a:ext uri="{9D8B030D-6E8A-4147-A177-3AD203B41FA5}">
                      <a16:colId xmlns:a16="http://schemas.microsoft.com/office/drawing/2014/main" val="20002"/>
                    </a:ext>
                  </a:extLst>
                </a:gridCol>
                <a:gridCol w="2739250">
                  <a:extLst>
                    <a:ext uri="{9D8B030D-6E8A-4147-A177-3AD203B41FA5}">
                      <a16:colId xmlns:a16="http://schemas.microsoft.com/office/drawing/2014/main" val="20003"/>
                    </a:ext>
                  </a:extLst>
                </a:gridCol>
              </a:tblGrid>
              <a:tr h="367665">
                <a:tc>
                  <a:txBody>
                    <a:bodyPr/>
                    <a:lstStyle/>
                    <a:p>
                      <a:pPr algn="ctr" fontAlgn="b"/>
                      <a:r>
                        <a:rPr lang="de-DE" sz="1600" b="1" u="none" strike="noStrike" dirty="0">
                          <a:effectLst/>
                        </a:rPr>
                        <a:t>Grundschulfach</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a:effectLst/>
                        </a:rPr>
                        <a:t>Grundschulfach</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err="1">
                          <a:effectLst/>
                        </a:rPr>
                        <a:t>Beifach</a:t>
                      </a:r>
                      <a:r>
                        <a:rPr lang="de-DE" sz="1600" b="1" u="none" strike="noStrike" dirty="0">
                          <a:effectLst/>
                        </a:rPr>
                        <a:t>/</a:t>
                      </a:r>
                      <a:br>
                        <a:rPr lang="de-DE" sz="1600" b="1" u="none" strike="noStrike" dirty="0">
                          <a:effectLst/>
                        </a:rPr>
                      </a:br>
                      <a:r>
                        <a:rPr lang="de-DE" sz="1600" b="1" u="none" strike="noStrike" dirty="0">
                          <a:effectLst/>
                        </a:rPr>
                        <a:t>Erweiterungsfach</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b="1" u="none" strike="noStrike" dirty="0">
                          <a:effectLst/>
                        </a:rPr>
                        <a:t>WAA** bereits im LPA angemeldet? </a:t>
                      </a:r>
                      <a:endParaRPr lang="de-DE" sz="1600" b="1" i="0" u="none" strike="noStrike" dirty="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2772">
                <a:tc>
                  <a:txBody>
                    <a:bodyPr/>
                    <a:lstStyle/>
                    <a:p>
                      <a:pPr algn="ctr" fontAlgn="b"/>
                      <a:r>
                        <a:rPr lang="de-DE" sz="1600" u="none" strike="noStrike">
                          <a:effectLst/>
                        </a:rPr>
                        <a:t> </a:t>
                      </a:r>
                      <a:endParaRPr lang="de-DE"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a:effectLst/>
                        </a:rPr>
                        <a:t> </a:t>
                      </a:r>
                      <a:endParaRPr lang="de-DE"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de-DE" sz="1600" u="none" strike="noStrike">
                          <a:effectLst/>
                        </a:rPr>
                        <a:t> </a:t>
                      </a:r>
                      <a:endParaRPr lang="de-DE" sz="1600" b="0" i="0" u="none" strike="noStrike">
                        <a:solidFill>
                          <a:srgbClr val="000000"/>
                        </a:solidFill>
                        <a:effectLst/>
                        <a:latin typeface="Calibri"/>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1600" u="none" strike="noStrike" dirty="0">
                          <a:effectLst/>
                        </a:rPr>
                        <a:t> </a:t>
                      </a:r>
                      <a:r>
                        <a:rPr lang="de-DE" sz="1600" b="1" u="none" strike="noStrike" dirty="0" smtClean="0">
                          <a:effectLst/>
                        </a:rPr>
                        <a:t>Ja/Nein</a:t>
                      </a:r>
                      <a:endParaRPr lang="de-DE" sz="1600" b="1" i="0" u="none" strike="noStrike" dirty="0" smtClean="0">
                        <a:solidFill>
                          <a:srgbClr val="000000"/>
                        </a:solidFill>
                        <a:effectLst/>
                        <a:latin typeface="Times New Roman"/>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extfeld 1"/>
          <p:cNvSpPr txBox="1"/>
          <p:nvPr/>
        </p:nvSpPr>
        <p:spPr>
          <a:xfrm>
            <a:off x="-27434" y="5555132"/>
            <a:ext cx="9144000" cy="375744"/>
          </a:xfrm>
          <a:prstGeom prst="rect">
            <a:avLst/>
          </a:prstGeom>
          <a:solidFill>
            <a:schemeClr val="bg2">
              <a:lumMod val="60000"/>
              <a:lumOff val="40000"/>
            </a:schemeClr>
          </a:solidFill>
        </p:spPr>
        <p:txBody>
          <a:bodyPr wrap="square" rtlCol="0">
            <a:spAutoFit/>
          </a:bodyPr>
          <a:lstStyle/>
          <a:p>
            <a:pPr algn="ctr"/>
            <a:r>
              <a:rPr lang="de-DE" sz="1600" dirty="0">
                <a:hlinkClick r:id="rId2"/>
              </a:rPr>
              <a:t>Erste Staatsprüfung (bildung-mv.de)</a:t>
            </a:r>
            <a:endParaRPr lang="de-DE" sz="1600" dirty="0"/>
          </a:p>
        </p:txBody>
      </p:sp>
    </p:spTree>
    <p:extLst>
      <p:ext uri="{BB962C8B-B14F-4D97-AF65-F5344CB8AC3E}">
        <p14:creationId xmlns:p14="http://schemas.microsoft.com/office/powerpoint/2010/main" val="9861590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26</a:t>
            </a:fld>
            <a:endParaRPr lang="en-GB"/>
          </a:p>
        </p:txBody>
      </p:sp>
      <p:sp>
        <p:nvSpPr>
          <p:cNvPr id="5" name="Titel 1"/>
          <p:cNvSpPr txBox="1">
            <a:spLocks/>
          </p:cNvSpPr>
          <p:nvPr/>
        </p:nvSpPr>
        <p:spPr bwMode="auto">
          <a:xfrm>
            <a:off x="323528" y="332656"/>
            <a:ext cx="504671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400" kern="0"/>
              <a:t>6. 	Mündliche Prüfungen</a:t>
            </a:r>
            <a:endParaRPr lang="de-DE" sz="2000" kern="0" dirty="0"/>
          </a:p>
        </p:txBody>
      </p:sp>
      <p:sp>
        <p:nvSpPr>
          <p:cNvPr id="6" name="Rechteck 5"/>
          <p:cNvSpPr/>
          <p:nvPr/>
        </p:nvSpPr>
        <p:spPr>
          <a:xfrm>
            <a:off x="323528" y="764704"/>
            <a:ext cx="5472608" cy="400110"/>
          </a:xfrm>
          <a:prstGeom prst="rect">
            <a:avLst/>
          </a:prstGeom>
        </p:spPr>
        <p:txBody>
          <a:bodyPr wrap="square">
            <a:spAutoFit/>
          </a:bodyPr>
          <a:lstStyle/>
          <a:p>
            <a:pPr fontAlgn="ctr"/>
            <a:r>
              <a:rPr lang="de-DE" sz="2400" dirty="0"/>
              <a:t>	Meldung zur Prüfung</a:t>
            </a:r>
          </a:p>
        </p:txBody>
      </p:sp>
      <p:sp>
        <p:nvSpPr>
          <p:cNvPr id="8" name="Rechteck 7"/>
          <p:cNvSpPr/>
          <p:nvPr/>
        </p:nvSpPr>
        <p:spPr>
          <a:xfrm>
            <a:off x="4960" y="1596825"/>
            <a:ext cx="9139039" cy="4555093"/>
          </a:xfrm>
          <a:prstGeom prst="rect">
            <a:avLst/>
          </a:prstGeom>
        </p:spPr>
        <p:txBody>
          <a:bodyPr wrap="square">
            <a:spAutoFit/>
          </a:bodyPr>
          <a:lstStyle/>
          <a:p>
            <a:pPr marL="285750" lvl="0" indent="-285750">
              <a:buFont typeface="Wingdings" panose="05000000000000000000" pitchFamily="2" charset="2"/>
              <a:buChar char="ü"/>
            </a:pPr>
            <a:r>
              <a:rPr lang="de-DE" sz="2000" dirty="0"/>
              <a:t>unterschriebene Darstellung des </a:t>
            </a:r>
            <a:r>
              <a:rPr lang="de-DE" sz="2000" dirty="0" smtClean="0"/>
              <a:t>Bildungsganges,</a:t>
            </a:r>
            <a:endParaRPr lang="de-DE" sz="2000" dirty="0"/>
          </a:p>
          <a:p>
            <a:pPr marL="285750" lvl="0" indent="-285750">
              <a:buFont typeface="Wingdings" panose="05000000000000000000" pitchFamily="2" charset="2"/>
              <a:buChar char="ü"/>
            </a:pPr>
            <a:r>
              <a:rPr lang="de-DE" sz="2000" dirty="0"/>
              <a:t>ggf. beglaubigte Kopie einer Namensänderungsurkunde seit Erwerb der </a:t>
            </a:r>
            <a:r>
              <a:rPr lang="de-DE" sz="2000" dirty="0" smtClean="0"/>
              <a:t>Hochschulreife,</a:t>
            </a:r>
            <a:endParaRPr lang="de-DE" sz="2000" dirty="0"/>
          </a:p>
          <a:p>
            <a:pPr marL="285750" lvl="0" indent="-285750">
              <a:buFont typeface="Wingdings" panose="05000000000000000000" pitchFamily="2" charset="2"/>
              <a:buChar char="ü"/>
            </a:pPr>
            <a:r>
              <a:rPr lang="de-DE" sz="2000" dirty="0"/>
              <a:t>eine beglaubigte Kopie des Hochschulzugangszeugnisses oder einer in M-V aufgrund von Rechtsvorschriften anerkannten sonstigen </a:t>
            </a:r>
            <a:r>
              <a:rPr lang="de-DE" sz="2000" dirty="0" smtClean="0"/>
              <a:t>Hochschul-</a:t>
            </a:r>
            <a:r>
              <a:rPr lang="de-DE" sz="2000" dirty="0" err="1" smtClean="0"/>
              <a:t>zugangsberechtigung</a:t>
            </a:r>
            <a:r>
              <a:rPr lang="de-DE" sz="2000" dirty="0" smtClean="0"/>
              <a:t>,</a:t>
            </a:r>
            <a:endParaRPr lang="de-DE" sz="2000" dirty="0"/>
          </a:p>
          <a:p>
            <a:pPr marL="285750" lvl="0" indent="-285750">
              <a:buFont typeface="Wingdings" panose="05000000000000000000" pitchFamily="2" charset="2"/>
              <a:buChar char="ü"/>
            </a:pPr>
            <a:r>
              <a:rPr lang="de-DE" sz="2000" dirty="0"/>
              <a:t>Erklärung, ob und mit welchem Erfolg sich der/die Antragssteller/in bereits einer Prüfung für ein Lehramt oder einer anderen staatlichen, akademischen oder kirchlichen Abschlussprüfung unterzogen hat (beglaubigte Kopie des Nachweises über den Studienabschluss an einer wissenschaftlichen oder künstlerischen Hochschule und Antrag auf Anerkennung bzw. Vorlage einer durch das Lehrerprüfungsamt bereits erfolgten Anerkennung der betreffenden Abschlussnote(n) gemäß § 13 (4) LehPrVO M-V</a:t>
            </a:r>
            <a:r>
              <a:rPr lang="de-DE" sz="2000" dirty="0" smtClean="0"/>
              <a:t>),</a:t>
            </a:r>
            <a:endParaRPr lang="de-DE" sz="2000" dirty="0"/>
          </a:p>
        </p:txBody>
      </p:sp>
      <p:sp>
        <p:nvSpPr>
          <p:cNvPr id="13" name="Textfeld 12"/>
          <p:cNvSpPr txBox="1"/>
          <p:nvPr/>
        </p:nvSpPr>
        <p:spPr>
          <a:xfrm>
            <a:off x="113259" y="1268760"/>
            <a:ext cx="2478863" cy="400110"/>
          </a:xfrm>
          <a:prstGeom prst="rect">
            <a:avLst/>
          </a:prstGeom>
          <a:noFill/>
        </p:spPr>
        <p:txBody>
          <a:bodyPr wrap="square" rtlCol="0">
            <a:spAutoFit/>
          </a:bodyPr>
          <a:lstStyle/>
          <a:p>
            <a:r>
              <a:rPr lang="de-DE" sz="2000" b="1" dirty="0"/>
              <a:t>Anlagen:</a:t>
            </a:r>
          </a:p>
        </p:txBody>
      </p:sp>
    </p:spTree>
    <p:extLst>
      <p:ext uri="{BB962C8B-B14F-4D97-AF65-F5344CB8AC3E}">
        <p14:creationId xmlns:p14="http://schemas.microsoft.com/office/powerpoint/2010/main" val="39800041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27</a:t>
            </a:fld>
            <a:endParaRPr lang="en-GB"/>
          </a:p>
        </p:txBody>
      </p:sp>
      <p:sp>
        <p:nvSpPr>
          <p:cNvPr id="5" name="Titel 1"/>
          <p:cNvSpPr txBox="1">
            <a:spLocks/>
          </p:cNvSpPr>
          <p:nvPr/>
        </p:nvSpPr>
        <p:spPr bwMode="auto">
          <a:xfrm>
            <a:off x="323528" y="332656"/>
            <a:ext cx="5046712"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r>
              <a:rPr lang="de-DE" sz="2400" kern="0" dirty="0"/>
              <a:t>6. 	Mündliche Prüfungen</a:t>
            </a:r>
            <a:endParaRPr lang="de-DE" sz="2000" kern="0" dirty="0"/>
          </a:p>
        </p:txBody>
      </p:sp>
      <p:sp>
        <p:nvSpPr>
          <p:cNvPr id="6" name="Rechteck 5"/>
          <p:cNvSpPr/>
          <p:nvPr/>
        </p:nvSpPr>
        <p:spPr>
          <a:xfrm>
            <a:off x="323528" y="764704"/>
            <a:ext cx="5400600" cy="415498"/>
          </a:xfrm>
          <a:prstGeom prst="rect">
            <a:avLst/>
          </a:prstGeom>
        </p:spPr>
        <p:txBody>
          <a:bodyPr wrap="square">
            <a:spAutoFit/>
          </a:bodyPr>
          <a:lstStyle/>
          <a:p>
            <a:pPr fontAlgn="ctr"/>
            <a:r>
              <a:rPr lang="de-DE" sz="2400" dirty="0"/>
              <a:t>	Meldung zur Prüfung</a:t>
            </a:r>
          </a:p>
        </p:txBody>
      </p:sp>
      <p:sp>
        <p:nvSpPr>
          <p:cNvPr id="2" name="Rechteck 1"/>
          <p:cNvSpPr/>
          <p:nvPr/>
        </p:nvSpPr>
        <p:spPr>
          <a:xfrm>
            <a:off x="0" y="1317428"/>
            <a:ext cx="9144000" cy="5016758"/>
          </a:xfrm>
          <a:prstGeom prst="rect">
            <a:avLst/>
          </a:prstGeom>
        </p:spPr>
        <p:txBody>
          <a:bodyPr wrap="square">
            <a:spAutoFit/>
          </a:bodyPr>
          <a:lstStyle/>
          <a:p>
            <a:pPr marL="285750" lvl="0" indent="-285750">
              <a:buFont typeface="Wingdings" panose="05000000000000000000" pitchFamily="2" charset="2"/>
              <a:buChar char="ü"/>
            </a:pPr>
            <a:r>
              <a:rPr lang="de-DE" sz="2000" dirty="0"/>
              <a:t>aktuelle Studienverlaufsbescheinigung und ggf. Auflistung anerkannter </a:t>
            </a:r>
            <a:r>
              <a:rPr lang="de-DE" sz="2000" dirty="0" smtClean="0"/>
              <a:t>Studienzeiten,</a:t>
            </a:r>
            <a:endParaRPr lang="de-DE" sz="2000" dirty="0"/>
          </a:p>
          <a:p>
            <a:pPr marL="285750" lvl="0" indent="-285750">
              <a:buFont typeface="Wingdings" panose="05000000000000000000" pitchFamily="2" charset="2"/>
              <a:buChar char="ü"/>
            </a:pPr>
            <a:r>
              <a:rPr lang="de-DE" sz="2000" dirty="0"/>
              <a:t>ggf. Nachweis über eine Behinderung und/oder Antrag auf Nachteils-</a:t>
            </a:r>
            <a:r>
              <a:rPr lang="de-DE" sz="2000" dirty="0" err="1"/>
              <a:t>ausgleich</a:t>
            </a:r>
            <a:r>
              <a:rPr lang="de-DE" sz="2000" dirty="0"/>
              <a:t> gemäß § 21 (2) </a:t>
            </a:r>
            <a:r>
              <a:rPr lang="de-DE" sz="2000" dirty="0" err="1"/>
              <a:t>LehPrVO</a:t>
            </a:r>
            <a:r>
              <a:rPr lang="de-DE" sz="2000" dirty="0"/>
              <a:t> </a:t>
            </a:r>
            <a:r>
              <a:rPr lang="de-DE" sz="2000" dirty="0" smtClean="0"/>
              <a:t>M-V,</a:t>
            </a:r>
            <a:endParaRPr lang="de-DE" sz="2000" dirty="0"/>
          </a:p>
          <a:p>
            <a:pPr marL="285750" lvl="0" indent="-285750">
              <a:buFont typeface="Wingdings" panose="05000000000000000000" pitchFamily="2" charset="2"/>
              <a:buChar char="ü"/>
            </a:pPr>
            <a:r>
              <a:rPr lang="de-DE" sz="2000" dirty="0"/>
              <a:t>Erklärung, in welchem Prüfungsfach die wissenschaftliche Abschlussarbeit angefertigt worden ist oder angefertigt wird oder ob eine gemäß § 12 </a:t>
            </a:r>
            <a:r>
              <a:rPr lang="de-DE" sz="2000" dirty="0" err="1"/>
              <a:t>LehPrVO</a:t>
            </a:r>
            <a:r>
              <a:rPr lang="de-DE" sz="2000" dirty="0"/>
              <a:t> M-V anrechnungsfähige Arbeit vorliegt (Nachweis</a:t>
            </a:r>
            <a:r>
              <a:rPr lang="de-DE" sz="2000" dirty="0" smtClean="0"/>
              <a:t>),</a:t>
            </a:r>
            <a:endParaRPr lang="de-DE" sz="2000" dirty="0"/>
          </a:p>
          <a:p>
            <a:pPr marL="285750" lvl="0" indent="-285750">
              <a:buFont typeface="Wingdings" panose="05000000000000000000" pitchFamily="2" charset="2"/>
              <a:buChar char="ü"/>
            </a:pPr>
            <a:r>
              <a:rPr lang="de-DE" sz="2000" dirty="0"/>
              <a:t>ggf. Vorschläge für Prüfer/innen in der bzw. den praktischen Prüfung(en</a:t>
            </a:r>
            <a:r>
              <a:rPr lang="de-DE" sz="2000" dirty="0" smtClean="0"/>
              <a:t>),</a:t>
            </a:r>
            <a:endParaRPr lang="de-DE" sz="2000" dirty="0"/>
          </a:p>
          <a:p>
            <a:pPr marL="285750" lvl="0" indent="-285750">
              <a:buFont typeface="Wingdings" panose="05000000000000000000" pitchFamily="2" charset="2"/>
              <a:buChar char="ü"/>
            </a:pPr>
            <a:r>
              <a:rPr lang="de-DE" sz="2000" dirty="0"/>
              <a:t>Vorschläge für die Prüfer/innen für die mündlichen </a:t>
            </a:r>
            <a:r>
              <a:rPr lang="de-DE" sz="2000" dirty="0" smtClean="0"/>
              <a:t>Prüfungen,</a:t>
            </a:r>
            <a:endParaRPr lang="de-DE" sz="2000" dirty="0"/>
          </a:p>
          <a:p>
            <a:pPr marL="285750" indent="-285750">
              <a:buFont typeface="Wingdings" panose="05000000000000000000" pitchFamily="2" charset="2"/>
              <a:buChar char="ü"/>
            </a:pPr>
            <a:r>
              <a:rPr lang="de-DE" sz="2000" dirty="0"/>
              <a:t>Nachweis der Zulassungsvoraussetzungen für alle Prüfungsfächer einschließlich aggregierter Modulnoten (Nachreichfrist 15.04. / 15.10</a:t>
            </a:r>
            <a:r>
              <a:rPr lang="de-DE" sz="2000" dirty="0" smtClean="0"/>
              <a:t>.),</a:t>
            </a:r>
            <a:endParaRPr lang="de-DE" sz="2000" dirty="0"/>
          </a:p>
          <a:p>
            <a:pPr marL="285750" lvl="0" indent="-285750">
              <a:buFont typeface="Wingdings" panose="05000000000000000000" pitchFamily="2" charset="2"/>
              <a:buChar char="ü"/>
            </a:pPr>
            <a:r>
              <a:rPr lang="de-DE" sz="2000" dirty="0"/>
              <a:t>ggf. Nachweis der gemäß § 20 geforderten Fremdsprachenkenntnisse und/oder Auslandsaufenthalte (Nachreichfrist 15.04. / 15.10</a:t>
            </a:r>
            <a:r>
              <a:rPr lang="de-DE" sz="2000" dirty="0" smtClean="0"/>
              <a:t>.).</a:t>
            </a:r>
            <a:endParaRPr lang="de-DE" sz="2000" dirty="0"/>
          </a:p>
        </p:txBody>
      </p:sp>
    </p:spTree>
    <p:extLst>
      <p:ext uri="{BB962C8B-B14F-4D97-AF65-F5344CB8AC3E}">
        <p14:creationId xmlns:p14="http://schemas.microsoft.com/office/powerpoint/2010/main" val="3764909826"/>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32656"/>
            <a:ext cx="5622776" cy="533400"/>
          </a:xfrm>
        </p:spPr>
        <p:txBody>
          <a:bodyPr/>
          <a:lstStyle/>
          <a:p>
            <a:pPr lvl="0"/>
            <a:r>
              <a:rPr lang="de-DE" sz="2400" dirty="0">
                <a:solidFill>
                  <a:srgbClr val="000000"/>
                </a:solidFill>
              </a:rPr>
              <a:t>6. 	Mündliche Prüfungen</a:t>
            </a:r>
            <a:br>
              <a:rPr lang="de-DE" sz="2400" dirty="0">
                <a:solidFill>
                  <a:srgbClr val="000000"/>
                </a:solidFill>
              </a:rPr>
            </a:br>
            <a:r>
              <a:rPr lang="de-DE" sz="2400" dirty="0">
                <a:solidFill>
                  <a:srgbClr val="000000"/>
                </a:solidFill>
              </a:rPr>
              <a:t> 	</a:t>
            </a:r>
            <a:r>
              <a:rPr lang="de-DE" sz="2000" dirty="0"/>
              <a:t>Zulassung zur Prüfung</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28</a:t>
            </a:fld>
            <a:endParaRPr lang="en-GB"/>
          </a:p>
        </p:txBody>
      </p:sp>
      <p:sp>
        <p:nvSpPr>
          <p:cNvPr id="5" name="Inhaltsplatzhalter 4"/>
          <p:cNvSpPr>
            <a:spLocks noGrp="1"/>
          </p:cNvSpPr>
          <p:nvPr>
            <p:ph idx="1"/>
          </p:nvPr>
        </p:nvSpPr>
        <p:spPr>
          <a:xfrm>
            <a:off x="0" y="1340768"/>
            <a:ext cx="9144000" cy="4896544"/>
          </a:xfrm>
        </p:spPr>
        <p:txBody>
          <a:bodyPr/>
          <a:lstStyle/>
          <a:p>
            <a:pPr marL="457200" indent="-457200">
              <a:spcBef>
                <a:spcPts val="0"/>
              </a:spcBef>
              <a:buFont typeface="Arial" panose="020B0604020202020204" pitchFamily="34" charset="0"/>
              <a:buChar char="•"/>
            </a:pPr>
            <a:r>
              <a:rPr lang="de-DE" sz="2200" dirty="0"/>
              <a:t>Über die Zulassung zur Prüfung entscheidet das LPA. Die Entscheidung wird den Bewerberinnen und Bewerbern schriftlich mitgeteilt. Eine ablehnende Entscheidung muss begründet werden.</a:t>
            </a:r>
          </a:p>
          <a:p>
            <a:pPr marL="457200" indent="-457200">
              <a:spcBef>
                <a:spcPts val="0"/>
              </a:spcBef>
              <a:buFont typeface="Arial" panose="020B0604020202020204" pitchFamily="34" charset="0"/>
              <a:buChar char="•"/>
            </a:pPr>
            <a:r>
              <a:rPr lang="de-DE" sz="2200" dirty="0"/>
              <a:t>Macht eine Kandidatin oder ein Kandidat durch ein amtsärztliches Zeugnis glaubhaft, dass sie oder er wegen länger andauernder oder ständiger körperlicher Behinderung nicht in der Lage ist, die Prüfung ganz oder teilweise in der vorgesehenen Form abzulegen, hat das LPA der Kandidatin oder dem Kandidaten zu gestatten, gleichwertige Prüfungsleistungen in einer anderen Form oder innerhalb einer verlängerten Bearbeitungszeit zu erbringen. Entscheidungen werden auf schriftlichen Antrag hin getroffen. Der Antrag ist der Meldung zur Prüfung beizufügen.</a:t>
            </a:r>
          </a:p>
        </p:txBody>
      </p:sp>
    </p:spTree>
    <p:extLst>
      <p:ext uri="{BB962C8B-B14F-4D97-AF65-F5344CB8AC3E}">
        <p14:creationId xmlns:p14="http://schemas.microsoft.com/office/powerpoint/2010/main" val="426932025"/>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32656"/>
            <a:ext cx="5190728" cy="533400"/>
          </a:xfrm>
        </p:spPr>
        <p:txBody>
          <a:bodyPr/>
          <a:lstStyle/>
          <a:p>
            <a:pPr lvl="0"/>
            <a:r>
              <a:rPr lang="de-DE" sz="2400" dirty="0"/>
              <a:t>6. 	Mündliche Prüfungen</a:t>
            </a:r>
            <a:br>
              <a:rPr lang="de-DE" sz="2400" dirty="0"/>
            </a:br>
            <a:r>
              <a:rPr lang="de-DE" sz="2800" dirty="0"/>
              <a:t>	</a:t>
            </a:r>
            <a:r>
              <a:rPr lang="de-DE" sz="2000" dirty="0"/>
              <a:t>Verfahren </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29</a:t>
            </a:fld>
            <a:endParaRPr lang="en-GB"/>
          </a:p>
        </p:txBody>
      </p:sp>
      <p:sp>
        <p:nvSpPr>
          <p:cNvPr id="6" name="Inhaltsplatzhalter 5"/>
          <p:cNvSpPr>
            <a:spLocks noGrp="1"/>
          </p:cNvSpPr>
          <p:nvPr>
            <p:ph idx="1"/>
          </p:nvPr>
        </p:nvSpPr>
        <p:spPr>
          <a:xfrm>
            <a:off x="35496" y="1268760"/>
            <a:ext cx="9001000" cy="4968552"/>
          </a:xfrm>
        </p:spPr>
        <p:txBody>
          <a:bodyPr/>
          <a:lstStyle/>
          <a:p>
            <a:pPr>
              <a:spcBef>
                <a:spcPts val="600"/>
              </a:spcBef>
              <a:buFont typeface="Arial" panose="020B0604020202020204" pitchFamily="34" charset="0"/>
              <a:buChar char="•"/>
            </a:pPr>
            <a:r>
              <a:rPr lang="de-DE" dirty="0"/>
              <a:t>Die Bewerberinnen und Bewerber werden einzeln geprüft. </a:t>
            </a:r>
          </a:p>
          <a:p>
            <a:pPr>
              <a:spcBef>
                <a:spcPts val="600"/>
              </a:spcBef>
              <a:buFont typeface="Arial" panose="020B0604020202020204" pitchFamily="34" charset="0"/>
              <a:buChar char="•"/>
            </a:pPr>
            <a:r>
              <a:rPr lang="de-DE" dirty="0"/>
              <a:t>In den neueren Sprachen wird das Prüfungsgespräch mindestens zur Hälfte in der jeweiligen Fremdsprache </a:t>
            </a:r>
            <a:r>
              <a:rPr lang="de-DE" dirty="0" smtClean="0"/>
              <a:t>geführt</a:t>
            </a:r>
            <a:r>
              <a:rPr lang="de-DE" dirty="0"/>
              <a:t> </a:t>
            </a:r>
            <a:r>
              <a:rPr lang="de-DE" dirty="0" smtClean="0"/>
              <a:t>(nicht </a:t>
            </a:r>
            <a:r>
              <a:rPr lang="de-DE" dirty="0"/>
              <a:t>in FD</a:t>
            </a:r>
            <a:r>
              <a:rPr lang="de-DE" dirty="0" smtClean="0"/>
              <a:t>).</a:t>
            </a:r>
            <a:endParaRPr lang="de-DE" dirty="0"/>
          </a:p>
          <a:p>
            <a:pPr>
              <a:spcBef>
                <a:spcPts val="600"/>
              </a:spcBef>
              <a:buFont typeface="Arial" panose="020B0604020202020204" pitchFamily="34" charset="0"/>
              <a:buChar char="•"/>
            </a:pPr>
            <a:r>
              <a:rPr lang="de-DE" dirty="0"/>
              <a:t>Die mündliche Prüfung dient der Feststellung fachbezogener Kompetenzen und der Reflexion wissenschaftlicher Erkenntnisse im Prüfungsfach.</a:t>
            </a:r>
          </a:p>
          <a:p>
            <a:pPr>
              <a:spcBef>
                <a:spcPts val="600"/>
              </a:spcBef>
              <a:buFont typeface="Arial" panose="020B0604020202020204" pitchFamily="34" charset="0"/>
              <a:buChar char="•"/>
            </a:pPr>
            <a:r>
              <a:rPr lang="de-DE" dirty="0"/>
              <a:t>Für jede mündliche Prüfung geben die Prüfenden in Abstimmung mit dem Prüfling für die Prüfungsvorbereitung und die Prüfung bis zu drei Schwerpunkte aus dem Prüfungsfach </a:t>
            </a:r>
            <a:r>
              <a:rPr lang="de-DE" dirty="0" smtClean="0"/>
              <a:t>an </a:t>
            </a:r>
            <a:r>
              <a:rPr lang="de-DE" dirty="0"/>
              <a:t>(</a:t>
            </a:r>
            <a:r>
              <a:rPr lang="de-DE" dirty="0" smtClean="0"/>
              <a:t>siehe </a:t>
            </a:r>
            <a:r>
              <a:rPr lang="de-DE" dirty="0"/>
              <a:t>Prüfungsanforderungen</a:t>
            </a:r>
            <a:r>
              <a:rPr lang="de-DE" dirty="0" smtClean="0"/>
              <a:t>).</a:t>
            </a:r>
            <a:endParaRPr lang="de-DE" dirty="0"/>
          </a:p>
          <a:p>
            <a:pPr>
              <a:spcBef>
                <a:spcPts val="600"/>
              </a:spcBef>
              <a:buFont typeface="Arial" panose="020B0604020202020204" pitchFamily="34" charset="0"/>
              <a:buChar char="•"/>
            </a:pPr>
            <a:r>
              <a:rPr lang="de-DE" dirty="0"/>
              <a:t>Die Prüfung darf sich nicht auf die Schwerpunkte beschränken; sie muss sich auch auf Grund- und Überblickswissen in dem jeweiligen Fach erstrecken.</a:t>
            </a:r>
          </a:p>
          <a:p>
            <a:pPr>
              <a:spcBef>
                <a:spcPts val="600"/>
              </a:spcBef>
              <a:buFont typeface="Arial" panose="020B0604020202020204" pitchFamily="34" charset="0"/>
              <a:buChar char="•"/>
            </a:pPr>
            <a:r>
              <a:rPr lang="de-DE" dirty="0"/>
              <a:t>In den verschiedenen Prüfungen und Prüfungsteilen (der Staatsprüfung) dürfen sich Prüfungsgegenstände nicht </a:t>
            </a:r>
            <a:r>
              <a:rPr lang="de-DE" dirty="0" smtClean="0"/>
              <a:t>wiederholen </a:t>
            </a:r>
            <a:r>
              <a:rPr lang="de-DE" dirty="0"/>
              <a:t>(Bsp. Wortbildung</a:t>
            </a:r>
            <a:r>
              <a:rPr lang="de-DE" dirty="0" smtClean="0"/>
              <a:t>). </a:t>
            </a:r>
            <a:endParaRPr lang="de-DE" dirty="0"/>
          </a:p>
        </p:txBody>
      </p:sp>
    </p:spTree>
    <p:extLst>
      <p:ext uri="{BB962C8B-B14F-4D97-AF65-F5344CB8AC3E}">
        <p14:creationId xmlns:p14="http://schemas.microsoft.com/office/powerpoint/2010/main" val="180604947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3400" y="1340768"/>
            <a:ext cx="8077200" cy="576064"/>
          </a:xfrm>
        </p:spPr>
        <p:txBody>
          <a:bodyPr/>
          <a:lstStyle/>
          <a:p>
            <a:r>
              <a:rPr lang="de-DE" sz="2000" dirty="0" smtClean="0"/>
              <a:t>Mitarbeiterinnen und Mitarbeiter des Lehrerprüfungsamtes</a:t>
            </a:r>
            <a:endParaRPr lang="de-DE" sz="2000" dirty="0"/>
          </a:p>
        </p:txBody>
      </p:sp>
      <p:sp>
        <p:nvSpPr>
          <p:cNvPr id="3" name="Inhaltsplatzhalter 2"/>
          <p:cNvSpPr>
            <a:spLocks noGrp="1"/>
          </p:cNvSpPr>
          <p:nvPr>
            <p:ph idx="1"/>
          </p:nvPr>
        </p:nvSpPr>
        <p:spPr>
          <a:xfrm>
            <a:off x="533400" y="1916832"/>
            <a:ext cx="8077200" cy="3996606"/>
          </a:xfrm>
        </p:spPr>
        <p:txBody>
          <a:bodyPr/>
          <a:lstStyle/>
          <a:p>
            <a:pPr>
              <a:spcBef>
                <a:spcPts val="0"/>
              </a:spcBef>
            </a:pPr>
            <a:r>
              <a:rPr lang="de-DE" sz="1800" b="1" dirty="0" smtClean="0"/>
              <a:t>Zuständigkeiten</a:t>
            </a:r>
            <a:r>
              <a:rPr lang="de-DE" sz="1800" dirty="0" smtClean="0"/>
              <a:t>			</a:t>
            </a:r>
            <a:r>
              <a:rPr lang="de-DE" sz="1800" b="1" dirty="0" smtClean="0"/>
              <a:t>Kontakt</a:t>
            </a:r>
          </a:p>
          <a:p>
            <a:pPr>
              <a:spcBef>
                <a:spcPts val="0"/>
              </a:spcBef>
            </a:pPr>
            <a:endParaRPr lang="de-DE" sz="800" dirty="0"/>
          </a:p>
          <a:p>
            <a:pPr>
              <a:spcBef>
                <a:spcPts val="0"/>
              </a:spcBef>
            </a:pPr>
            <a:r>
              <a:rPr lang="de-DE" sz="1800" dirty="0" smtClean="0"/>
              <a:t>Leiter: Jan Bonin 			</a:t>
            </a:r>
            <a:r>
              <a:rPr lang="de-DE" sz="1600" dirty="0" smtClean="0"/>
              <a:t>Tel</a:t>
            </a:r>
            <a:r>
              <a:rPr lang="de-DE" sz="1600" dirty="0"/>
              <a:t>: 0385 588 </a:t>
            </a:r>
            <a:r>
              <a:rPr lang="de-DE" sz="1600" dirty="0" smtClean="0"/>
              <a:t>17750	</a:t>
            </a:r>
          </a:p>
          <a:p>
            <a:pPr>
              <a:spcBef>
                <a:spcPts val="0"/>
              </a:spcBef>
            </a:pPr>
            <a:r>
              <a:rPr lang="de-DE" sz="1600" dirty="0" smtClean="0"/>
              <a:t>(Berufliche Schulen)			E-Mail</a:t>
            </a:r>
            <a:r>
              <a:rPr lang="de-DE" sz="1600" dirty="0"/>
              <a:t>: </a:t>
            </a:r>
            <a:r>
              <a:rPr lang="de-DE" sz="1600" u="sng" dirty="0" smtClean="0">
                <a:hlinkClick r:id="rId2"/>
              </a:rPr>
              <a:t>j.bonin@iq.bm.mv-regierung.de</a:t>
            </a:r>
            <a:endParaRPr lang="de-DE" sz="1600" u="sng" dirty="0" smtClean="0"/>
          </a:p>
          <a:p>
            <a:pPr>
              <a:spcBef>
                <a:spcPts val="0"/>
              </a:spcBef>
            </a:pPr>
            <a:endParaRPr lang="de-DE" sz="1600" dirty="0" smtClean="0"/>
          </a:p>
          <a:p>
            <a:pPr>
              <a:spcBef>
                <a:spcPts val="0"/>
              </a:spcBef>
            </a:pPr>
            <a:r>
              <a:rPr lang="de-DE" sz="1600" dirty="0" smtClean="0"/>
              <a:t>Dr. Evelyn Gaßmann	</a:t>
            </a:r>
            <a:r>
              <a:rPr lang="de-DE" sz="1600" dirty="0"/>
              <a:t>	</a:t>
            </a:r>
            <a:r>
              <a:rPr lang="de-DE" sz="1600" dirty="0" smtClean="0"/>
              <a:t>Tel</a:t>
            </a:r>
            <a:r>
              <a:rPr lang="de-DE" sz="1600" dirty="0"/>
              <a:t>: 0381 </a:t>
            </a:r>
            <a:r>
              <a:rPr lang="de-DE" sz="1600" dirty="0" smtClean="0"/>
              <a:t>20872411	</a:t>
            </a:r>
            <a:endParaRPr lang="de-DE" sz="1600" dirty="0"/>
          </a:p>
          <a:p>
            <a:pPr>
              <a:spcBef>
                <a:spcPts val="0"/>
              </a:spcBef>
            </a:pPr>
            <a:r>
              <a:rPr lang="de-DE" sz="1600" dirty="0" smtClean="0"/>
              <a:t>(</a:t>
            </a:r>
            <a:r>
              <a:rPr lang="de-DE" sz="1600" dirty="0" err="1"/>
              <a:t>stellvertr</a:t>
            </a:r>
            <a:r>
              <a:rPr lang="de-DE" sz="1600" dirty="0"/>
              <a:t>. </a:t>
            </a:r>
            <a:r>
              <a:rPr lang="de-DE" sz="1600" dirty="0" smtClean="0"/>
              <a:t>Leiterin/Referentin,	 </a:t>
            </a:r>
            <a:r>
              <a:rPr lang="de-DE" sz="1600" dirty="0"/>
              <a:t>	</a:t>
            </a:r>
            <a:r>
              <a:rPr lang="de-DE" sz="1600" dirty="0" smtClean="0"/>
              <a:t>E-Mail</a:t>
            </a:r>
            <a:r>
              <a:rPr lang="de-DE" sz="1600" dirty="0"/>
              <a:t>: </a:t>
            </a:r>
            <a:r>
              <a:rPr lang="de-DE" sz="1600" u="sng" dirty="0">
                <a:hlinkClick r:id="rId3" tooltip="E-Mail senden an Frau Dr. Gaßmann"/>
              </a:rPr>
              <a:t>e.gassmann@iq.bm.mv-regierung.de</a:t>
            </a:r>
            <a:endParaRPr lang="de-DE" sz="1600" dirty="0"/>
          </a:p>
          <a:p>
            <a:pPr>
              <a:spcBef>
                <a:spcPts val="0"/>
              </a:spcBef>
            </a:pPr>
            <a:r>
              <a:rPr lang="de-DE" sz="1600" dirty="0" smtClean="0"/>
              <a:t>Grundschule; Sonderpädagogik)</a:t>
            </a:r>
          </a:p>
          <a:p>
            <a:pPr>
              <a:spcBef>
                <a:spcPts val="0"/>
              </a:spcBef>
            </a:pPr>
            <a:endParaRPr lang="de-DE" sz="1600" dirty="0"/>
          </a:p>
          <a:p>
            <a:pPr>
              <a:spcBef>
                <a:spcPts val="0"/>
              </a:spcBef>
            </a:pPr>
            <a:r>
              <a:rPr lang="de-DE" sz="1600" dirty="0" smtClean="0"/>
              <a:t>Petra Delf 			</a:t>
            </a:r>
            <a:r>
              <a:rPr lang="de-DE" dirty="0"/>
              <a:t> </a:t>
            </a:r>
            <a:r>
              <a:rPr lang="de-DE" sz="1600" dirty="0"/>
              <a:t>Tel: 0381 20872412</a:t>
            </a:r>
            <a:endParaRPr lang="de-DE" sz="1600" dirty="0" smtClean="0"/>
          </a:p>
          <a:p>
            <a:pPr>
              <a:spcBef>
                <a:spcPts val="0"/>
              </a:spcBef>
            </a:pPr>
            <a:r>
              <a:rPr lang="de-DE" sz="1600" dirty="0"/>
              <a:t>Referentin (</a:t>
            </a:r>
            <a:r>
              <a:rPr lang="de-DE" sz="1600" dirty="0" smtClean="0"/>
              <a:t>Gymnasium; Regionale 	</a:t>
            </a:r>
            <a:r>
              <a:rPr lang="de-DE" dirty="0"/>
              <a:t> </a:t>
            </a:r>
            <a:r>
              <a:rPr lang="de-DE" sz="1600" dirty="0"/>
              <a:t>E-Mail: </a:t>
            </a:r>
            <a:r>
              <a:rPr lang="de-DE" sz="1600" u="sng" dirty="0">
                <a:hlinkClick r:id="rId4" tooltip="E-Mail senden an Frau Delf"/>
              </a:rPr>
              <a:t>p.delf@iq.bm.mv-regierung.de</a:t>
            </a:r>
            <a:endParaRPr lang="de-DE" sz="1600" dirty="0" smtClean="0"/>
          </a:p>
          <a:p>
            <a:pPr>
              <a:spcBef>
                <a:spcPts val="0"/>
              </a:spcBef>
            </a:pPr>
            <a:r>
              <a:rPr lang="de-DE" sz="1600" dirty="0" smtClean="0"/>
              <a:t>Schule</a:t>
            </a:r>
            <a:r>
              <a:rPr lang="de-DE" sz="1600" dirty="0"/>
              <a:t>; Staatliche Prüfung für </a:t>
            </a:r>
            <a:endParaRPr lang="de-DE" sz="1600" dirty="0" smtClean="0"/>
          </a:p>
          <a:p>
            <a:pPr>
              <a:spcBef>
                <a:spcPts val="0"/>
              </a:spcBef>
            </a:pPr>
            <a:r>
              <a:rPr lang="de-DE" sz="1600" dirty="0" smtClean="0"/>
              <a:t>Dolmetscher </a:t>
            </a:r>
            <a:r>
              <a:rPr lang="de-DE" sz="1600" dirty="0"/>
              <a:t>und Übersetzer) </a:t>
            </a:r>
          </a:p>
          <a:p>
            <a:r>
              <a:rPr lang="de-DE" sz="1600" dirty="0" smtClean="0"/>
              <a:t>	</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3</a:t>
            </a:fld>
            <a:endParaRPr lang="en-GB"/>
          </a:p>
        </p:txBody>
      </p:sp>
    </p:spTree>
    <p:extLst>
      <p:ext uri="{BB962C8B-B14F-4D97-AF65-F5344CB8AC3E}">
        <p14:creationId xmlns:p14="http://schemas.microsoft.com/office/powerpoint/2010/main" val="3891835762"/>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6632"/>
            <a:ext cx="5544616" cy="1080120"/>
          </a:xfrm>
        </p:spPr>
        <p:txBody>
          <a:bodyPr/>
          <a:lstStyle/>
          <a:p>
            <a:pPr marL="903288" indent="-903288"/>
            <a:r>
              <a:rPr lang="de-DE" sz="2400" dirty="0"/>
              <a:t>7.	Notenberechnung</a:t>
            </a:r>
            <a:endParaRPr lang="de-DE" sz="28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30</a:t>
            </a:fld>
            <a:endParaRPr lang="en-GB"/>
          </a:p>
        </p:txBody>
      </p:sp>
      <p:sp>
        <p:nvSpPr>
          <p:cNvPr id="5" name="Inhaltsplatzhalter 4"/>
          <p:cNvSpPr>
            <a:spLocks noGrp="1"/>
          </p:cNvSpPr>
          <p:nvPr>
            <p:ph idx="1"/>
          </p:nvPr>
        </p:nvSpPr>
        <p:spPr>
          <a:xfrm>
            <a:off x="183846" y="1412776"/>
            <a:ext cx="8712968" cy="4608512"/>
          </a:xfrm>
        </p:spPr>
        <p:txBody>
          <a:bodyPr/>
          <a:lstStyle/>
          <a:p>
            <a:r>
              <a:rPr lang="de-DE" sz="2200" dirty="0"/>
              <a:t>Die Noten werden wie folgt abgegrenzt:</a:t>
            </a:r>
          </a:p>
          <a:p>
            <a:r>
              <a:rPr lang="de-DE" sz="2200" dirty="0"/>
              <a:t>1,0 bis 1,5 	= sehr gut,</a:t>
            </a:r>
          </a:p>
          <a:p>
            <a:r>
              <a:rPr lang="de-DE" sz="2200" dirty="0"/>
              <a:t>über 1,5 - 2,5 	= gut,</a:t>
            </a:r>
          </a:p>
          <a:p>
            <a:r>
              <a:rPr lang="de-DE" sz="2200" dirty="0"/>
              <a:t>über 2,5 - 3,5 	= befriedigend,</a:t>
            </a:r>
          </a:p>
          <a:p>
            <a:r>
              <a:rPr lang="de-DE" sz="2200" dirty="0"/>
              <a:t>über 3,5 - 4,0 	= ausreichend,</a:t>
            </a:r>
          </a:p>
          <a:p>
            <a:r>
              <a:rPr lang="de-DE" sz="2200" dirty="0"/>
              <a:t>über 4,0 - 5,0 	= mangelhaft,</a:t>
            </a:r>
          </a:p>
          <a:p>
            <a:r>
              <a:rPr lang="de-DE" sz="2200" dirty="0"/>
              <a:t>darüber 	= ungenügend.</a:t>
            </a:r>
          </a:p>
          <a:p>
            <a:pPr marL="0" indent="0"/>
            <a:r>
              <a:rPr lang="de-DE" sz="2200" dirty="0"/>
              <a:t>In Fächern mit praktischen Prüfungen ergibt sich die Prüfungsnote als arithmetisches Mittel aus praktischer und mündlicher Prüfung.</a:t>
            </a:r>
          </a:p>
        </p:txBody>
      </p:sp>
    </p:spTree>
    <p:extLst>
      <p:ext uri="{BB962C8B-B14F-4D97-AF65-F5344CB8AC3E}">
        <p14:creationId xmlns:p14="http://schemas.microsoft.com/office/powerpoint/2010/main" val="203280376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6632"/>
            <a:ext cx="5544616" cy="1080120"/>
          </a:xfrm>
        </p:spPr>
        <p:txBody>
          <a:bodyPr/>
          <a:lstStyle/>
          <a:p>
            <a:pPr marL="903288" indent="-903288"/>
            <a:r>
              <a:rPr lang="de-DE" sz="2400" dirty="0"/>
              <a:t>7.	Notenberechnung</a:t>
            </a:r>
            <a:endParaRPr lang="de-DE" sz="28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31</a:t>
            </a:fld>
            <a:endParaRPr lang="en-GB"/>
          </a:p>
        </p:txBody>
      </p:sp>
      <p:sp>
        <p:nvSpPr>
          <p:cNvPr id="5" name="Inhaltsplatzhalter 4"/>
          <p:cNvSpPr>
            <a:spLocks noGrp="1"/>
          </p:cNvSpPr>
          <p:nvPr>
            <p:ph idx="1"/>
          </p:nvPr>
        </p:nvSpPr>
        <p:spPr>
          <a:xfrm>
            <a:off x="467544" y="1700808"/>
            <a:ext cx="8352928" cy="4248472"/>
          </a:xfrm>
        </p:spPr>
        <p:txBody>
          <a:bodyPr/>
          <a:lstStyle/>
          <a:p>
            <a:pPr marL="0" indent="0"/>
            <a:r>
              <a:rPr lang="de-DE" sz="2200" dirty="0"/>
              <a:t>Die aggregierten Modulnoten und die Prüfungsnoten müssen jeweils mindestens 4,0 betragen.</a:t>
            </a:r>
          </a:p>
          <a:p>
            <a:pPr marL="0" indent="0"/>
            <a:r>
              <a:rPr lang="de-DE" sz="2200" dirty="0"/>
              <a:t>Die Prüfung ist bestanden, wenn die Prüfung in jedem Prüfungsfach und in der wissenschaftlichen Abschlussarbeit erfolgreich war, also mit  mindestens 4,0 bewertet wurde.</a:t>
            </a:r>
          </a:p>
          <a:p>
            <a:pPr marL="0" indent="0"/>
            <a:r>
              <a:rPr lang="de-DE" sz="2200" dirty="0"/>
              <a:t>Die Dezimalwerte werden addiert und die Summe durch die Anzahl der addierten Werte geteilt. </a:t>
            </a:r>
          </a:p>
          <a:p>
            <a:pPr marL="0" indent="0"/>
            <a:r>
              <a:rPr lang="de-DE" sz="2200" dirty="0"/>
              <a:t>Das Gesamtergebnis wird auf eine Stelle nach dem Komma ermittelt; die zweite Stelle nach dem Komma wird nicht berücksichtigt.</a:t>
            </a:r>
          </a:p>
        </p:txBody>
      </p:sp>
    </p:spTree>
    <p:extLst>
      <p:ext uri="{BB962C8B-B14F-4D97-AF65-F5344CB8AC3E}">
        <p14:creationId xmlns:p14="http://schemas.microsoft.com/office/powerpoint/2010/main" val="3301924538"/>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6632"/>
            <a:ext cx="5544616" cy="1080120"/>
          </a:xfrm>
        </p:spPr>
        <p:txBody>
          <a:bodyPr/>
          <a:lstStyle/>
          <a:p>
            <a:pPr marL="903288" indent="-903288"/>
            <a:r>
              <a:rPr lang="de-DE" sz="2400" dirty="0"/>
              <a:t>7.	Notenberechnung</a:t>
            </a:r>
            <a:br>
              <a:rPr lang="de-DE" sz="2400" dirty="0"/>
            </a:br>
            <a:r>
              <a:rPr lang="de-DE" sz="2000" dirty="0"/>
              <a:t>Fachnoten</a:t>
            </a:r>
            <a:endParaRPr lang="de-DE" sz="28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32</a:t>
            </a:fld>
            <a:endParaRPr lang="en-GB"/>
          </a:p>
        </p:txBody>
      </p:sp>
      <p:graphicFrame>
        <p:nvGraphicFramePr>
          <p:cNvPr id="3" name="Inhaltsplatzhalter 2"/>
          <p:cNvGraphicFramePr>
            <a:graphicFrameLocks noGrp="1"/>
          </p:cNvGraphicFramePr>
          <p:nvPr>
            <p:ph idx="1"/>
            <p:extLst>
              <p:ext uri="{D42A27DB-BD31-4B8C-83A1-F6EECF244321}">
                <p14:modId xmlns:p14="http://schemas.microsoft.com/office/powerpoint/2010/main" val="965189676"/>
              </p:ext>
            </p:extLst>
          </p:nvPr>
        </p:nvGraphicFramePr>
        <p:xfrm>
          <a:off x="14288" y="1196753"/>
          <a:ext cx="9021762" cy="5040561"/>
        </p:xfrm>
        <a:graphic>
          <a:graphicData uri="http://schemas.openxmlformats.org/drawingml/2006/table">
            <a:tbl>
              <a:tblPr firstRow="1" bandRow="1">
                <a:tableStyleId>{5C22544A-7EE6-4342-B048-85BDC9FD1C3A}</a:tableStyleId>
              </a:tblPr>
              <a:tblGrid>
                <a:gridCol w="3655187">
                  <a:extLst>
                    <a:ext uri="{9D8B030D-6E8A-4147-A177-3AD203B41FA5}">
                      <a16:colId xmlns:a16="http://schemas.microsoft.com/office/drawing/2014/main" val="20000"/>
                    </a:ext>
                  </a:extLst>
                </a:gridCol>
                <a:gridCol w="398469">
                  <a:extLst>
                    <a:ext uri="{9D8B030D-6E8A-4147-A177-3AD203B41FA5}">
                      <a16:colId xmlns:a16="http://schemas.microsoft.com/office/drawing/2014/main" val="20001"/>
                    </a:ext>
                  </a:extLst>
                </a:gridCol>
                <a:gridCol w="4968106">
                  <a:extLst>
                    <a:ext uri="{9D8B030D-6E8A-4147-A177-3AD203B41FA5}">
                      <a16:colId xmlns:a16="http://schemas.microsoft.com/office/drawing/2014/main" val="20002"/>
                    </a:ext>
                  </a:extLst>
                </a:gridCol>
              </a:tblGrid>
              <a:tr h="464733">
                <a:tc>
                  <a:txBody>
                    <a:bodyPr/>
                    <a:lstStyle/>
                    <a:p>
                      <a:r>
                        <a:rPr lang="de-DE" sz="2000" dirty="0" err="1"/>
                        <a:t>Fachnote</a:t>
                      </a:r>
                      <a:r>
                        <a:rPr lang="de-DE" sz="2000" dirty="0"/>
                        <a:t> für </a:t>
                      </a:r>
                    </a:p>
                  </a:txBody>
                  <a:tcPr>
                    <a:lnR w="12700" cap="flat" cmpd="sng" algn="ctr">
                      <a:solidFill>
                        <a:schemeClr val="bg1"/>
                      </a:solidFill>
                      <a:prstDash val="solid"/>
                      <a:round/>
                      <a:headEnd type="none" w="med" len="med"/>
                      <a:tailEnd type="none" w="med" len="med"/>
                    </a:lnR>
                  </a:tcPr>
                </a:tc>
                <a:tc>
                  <a:txBody>
                    <a:bodyPr/>
                    <a:lstStyle/>
                    <a:p>
                      <a:endParaRPr lang="de-DE" sz="2000" dirty="0"/>
                    </a:p>
                  </a:txBody>
                  <a:tcPr>
                    <a:lnL w="12700" cap="flat" cmpd="sng" algn="ctr">
                      <a:solidFill>
                        <a:schemeClr val="bg1"/>
                      </a:solidFill>
                      <a:prstDash val="solid"/>
                      <a:round/>
                      <a:headEnd type="none" w="med" len="med"/>
                      <a:tailEnd type="none" w="med" len="med"/>
                    </a:lnL>
                  </a:tcPr>
                </a:tc>
                <a:tc>
                  <a:txBody>
                    <a:bodyPr/>
                    <a:lstStyle/>
                    <a:p>
                      <a:r>
                        <a:rPr lang="de-DE" sz="2000" dirty="0"/>
                        <a:t>Notenberechnung</a:t>
                      </a:r>
                    </a:p>
                  </a:txBody>
                  <a:tcPr/>
                </a:tc>
                <a:extLst>
                  <a:ext uri="{0D108BD9-81ED-4DB2-BD59-A6C34878D82A}">
                    <a16:rowId xmlns:a16="http://schemas.microsoft.com/office/drawing/2014/main" val="10000"/>
                  </a:ext>
                </a:extLst>
              </a:tr>
              <a:tr h="464733">
                <a:tc>
                  <a:txBody>
                    <a:bodyPr/>
                    <a:lstStyle/>
                    <a:p>
                      <a:r>
                        <a:rPr lang="de-DE" sz="2000" dirty="0"/>
                        <a:t>Bildungswissenschaften</a:t>
                      </a:r>
                    </a:p>
                  </a:txBody>
                  <a:tcPr>
                    <a:lnR w="12700" cap="flat" cmpd="sng" algn="ctr">
                      <a:solidFill>
                        <a:schemeClr val="bg1"/>
                      </a:solidFill>
                      <a:prstDash val="solid"/>
                      <a:round/>
                      <a:headEnd type="none" w="med" len="med"/>
                      <a:tailEnd type="none" w="med" len="med"/>
                    </a:lnR>
                  </a:tcPr>
                </a:tc>
                <a:tc>
                  <a:txBody>
                    <a:bodyPr/>
                    <a:lstStyle/>
                    <a:p>
                      <a:r>
                        <a:rPr lang="de-DE" sz="2000" dirty="0"/>
                        <a:t>=</a:t>
                      </a:r>
                    </a:p>
                  </a:txBody>
                  <a:tcPr anchor="ctr">
                    <a:lnL w="12700" cap="flat" cmpd="sng" algn="ctr">
                      <a:solidFill>
                        <a:schemeClr val="bg1"/>
                      </a:solidFill>
                      <a:prstDash val="solid"/>
                      <a:round/>
                      <a:headEnd type="none" w="med" len="med"/>
                      <a:tailEnd type="none" w="med" len="med"/>
                    </a:lnL>
                  </a:tcPr>
                </a:tc>
                <a:tc>
                  <a:txBody>
                    <a:bodyPr/>
                    <a:lstStyle/>
                    <a:p>
                      <a:r>
                        <a:rPr lang="de-DE" sz="2000" dirty="0"/>
                        <a:t>aggregierte Modulnote</a:t>
                      </a:r>
                    </a:p>
                  </a:txBody>
                  <a:tcPr/>
                </a:tc>
                <a:extLst>
                  <a:ext uri="{0D108BD9-81ED-4DB2-BD59-A6C34878D82A}">
                    <a16:rowId xmlns:a16="http://schemas.microsoft.com/office/drawing/2014/main" val="10001"/>
                  </a:ext>
                </a:extLst>
              </a:tr>
              <a:tr h="822219">
                <a:tc>
                  <a:txBody>
                    <a:bodyPr/>
                    <a:lstStyle/>
                    <a:p>
                      <a:r>
                        <a:rPr lang="de-DE" sz="2000" dirty="0" err="1"/>
                        <a:t>Fachdidaktiken</a:t>
                      </a:r>
                      <a:endParaRPr lang="de-DE" sz="2000" dirty="0"/>
                    </a:p>
                    <a:p>
                      <a:r>
                        <a:rPr lang="de-DE" sz="2000" dirty="0"/>
                        <a:t>(</a:t>
                      </a:r>
                      <a:r>
                        <a:rPr lang="de-DE" sz="2000" dirty="0" err="1"/>
                        <a:t>Gym</a:t>
                      </a:r>
                      <a:r>
                        <a:rPr lang="de-DE" sz="2000" dirty="0"/>
                        <a:t>/</a:t>
                      </a:r>
                      <a:r>
                        <a:rPr lang="de-DE" sz="2000" dirty="0" err="1"/>
                        <a:t>RegS</a:t>
                      </a:r>
                      <a:r>
                        <a:rPr lang="de-DE" sz="2000" dirty="0"/>
                        <a:t>)</a:t>
                      </a:r>
                    </a:p>
                  </a:txBody>
                  <a:tcPr>
                    <a:lnR w="12700" cap="flat" cmpd="sng" algn="ctr">
                      <a:solidFill>
                        <a:schemeClr val="bg1"/>
                      </a:solidFill>
                      <a:prstDash val="solid"/>
                      <a:round/>
                      <a:headEnd type="none" w="med" len="med"/>
                      <a:tailEnd type="none" w="med" len="med"/>
                    </a:lnR>
                  </a:tcPr>
                </a:tc>
                <a:tc>
                  <a:txBody>
                    <a:bodyPr/>
                    <a:lstStyle/>
                    <a:p>
                      <a:r>
                        <a:rPr lang="de-DE" sz="2000" dirty="0"/>
                        <a:t>=</a:t>
                      </a:r>
                    </a:p>
                  </a:txBody>
                  <a:tcPr anchor="ctr">
                    <a:lnL w="12700" cap="flat" cmpd="sng" algn="ctr">
                      <a:solidFill>
                        <a:schemeClr val="bg1"/>
                      </a:solidFill>
                      <a:prstDash val="solid"/>
                      <a:round/>
                      <a:headEnd type="none" w="med" len="med"/>
                      <a:tailEnd type="none" w="med" len="med"/>
                    </a:lnL>
                  </a:tcPr>
                </a:tc>
                <a:tc>
                  <a:txBody>
                    <a:bodyPr/>
                    <a:lstStyle/>
                    <a:p>
                      <a:r>
                        <a:rPr lang="de-DE" sz="2000" dirty="0"/>
                        <a:t>arithmetisches Mittel aus aggregierter Modulnote und Prüfungsnote</a:t>
                      </a:r>
                    </a:p>
                  </a:txBody>
                  <a:tcPr/>
                </a:tc>
                <a:extLst>
                  <a:ext uri="{0D108BD9-81ED-4DB2-BD59-A6C34878D82A}">
                    <a16:rowId xmlns:a16="http://schemas.microsoft.com/office/drawing/2014/main" val="10002"/>
                  </a:ext>
                </a:extLst>
              </a:tr>
              <a:tr h="822219">
                <a:tc>
                  <a:txBody>
                    <a:bodyPr/>
                    <a:lstStyle/>
                    <a:p>
                      <a:r>
                        <a:rPr lang="de-DE" sz="2000" dirty="0"/>
                        <a:t>Fach </a:t>
                      </a:r>
                    </a:p>
                    <a:p>
                      <a:r>
                        <a:rPr lang="de-DE" sz="2000" dirty="0"/>
                        <a:t>(</a:t>
                      </a:r>
                      <a:r>
                        <a:rPr lang="de-DE" sz="2000" dirty="0" err="1"/>
                        <a:t>Gym</a:t>
                      </a:r>
                      <a:r>
                        <a:rPr lang="de-DE" sz="2000" dirty="0"/>
                        <a:t>/</a:t>
                      </a:r>
                      <a:r>
                        <a:rPr lang="de-DE" sz="2000" dirty="0" err="1"/>
                        <a:t>RegS</a:t>
                      </a:r>
                      <a:r>
                        <a:rPr lang="de-DE" sz="2000" dirty="0"/>
                        <a:t>)</a:t>
                      </a:r>
                    </a:p>
                  </a:txBody>
                  <a:tcPr>
                    <a:lnR w="12700" cap="flat" cmpd="sng" algn="ctr">
                      <a:solidFill>
                        <a:schemeClr val="bg1"/>
                      </a:solidFill>
                      <a:prstDash val="solid"/>
                      <a:round/>
                      <a:headEnd type="none" w="med" len="med"/>
                      <a:tailEnd type="none" w="med" len="med"/>
                    </a:lnR>
                  </a:tcPr>
                </a:tc>
                <a:tc>
                  <a:txBody>
                    <a:bodyPr/>
                    <a:lstStyle/>
                    <a:p>
                      <a:r>
                        <a:rPr lang="de-DE" sz="2000" dirty="0"/>
                        <a:t>=</a:t>
                      </a:r>
                    </a:p>
                  </a:txBody>
                  <a:tcPr anchor="ct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arithmetisches Mittel aus 2x aggregierter Modulnote und 3x Prüfungsnote</a:t>
                      </a:r>
                    </a:p>
                  </a:txBody>
                  <a:tcPr/>
                </a:tc>
                <a:extLst>
                  <a:ext uri="{0D108BD9-81ED-4DB2-BD59-A6C34878D82A}">
                    <a16:rowId xmlns:a16="http://schemas.microsoft.com/office/drawing/2014/main" val="10003"/>
                  </a:ext>
                </a:extLst>
              </a:tr>
              <a:tr h="822219">
                <a:tc>
                  <a:txBody>
                    <a:bodyPr/>
                    <a:lstStyle/>
                    <a:p>
                      <a:r>
                        <a:rPr lang="de-DE" sz="2000" dirty="0"/>
                        <a:t>Sonderpädagogische Fachrichtung (</a:t>
                      </a:r>
                      <a:r>
                        <a:rPr lang="de-DE" sz="2000" dirty="0" err="1"/>
                        <a:t>SoPäd</a:t>
                      </a:r>
                      <a:r>
                        <a:rPr lang="de-DE" sz="2000" dirty="0"/>
                        <a:t>)</a:t>
                      </a:r>
                    </a:p>
                  </a:txBody>
                  <a:tcPr>
                    <a:lnR w="12700" cap="flat" cmpd="sng" algn="ctr">
                      <a:solidFill>
                        <a:schemeClr val="bg1"/>
                      </a:solidFill>
                      <a:prstDash val="solid"/>
                      <a:round/>
                      <a:headEnd type="none" w="med" len="med"/>
                      <a:tailEnd type="none" w="med" len="med"/>
                    </a:lnR>
                  </a:tcPr>
                </a:tc>
                <a:tc>
                  <a:txBody>
                    <a:bodyPr/>
                    <a:lstStyle/>
                    <a:p>
                      <a:r>
                        <a:rPr lang="de-DE" sz="2000" dirty="0"/>
                        <a:t>=</a:t>
                      </a:r>
                    </a:p>
                  </a:txBody>
                  <a:tcPr anchor="ct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arithmetisches Mittel aus 2x aggregierter Modulnote und 3x Prüfungsnote</a:t>
                      </a:r>
                    </a:p>
                  </a:txBody>
                  <a:tcPr/>
                </a:tc>
                <a:extLst>
                  <a:ext uri="{0D108BD9-81ED-4DB2-BD59-A6C34878D82A}">
                    <a16:rowId xmlns:a16="http://schemas.microsoft.com/office/drawing/2014/main" val="10004"/>
                  </a:ext>
                </a:extLst>
              </a:tr>
              <a:tr h="822219">
                <a:tc>
                  <a:txBody>
                    <a:bodyPr/>
                    <a:lstStyle/>
                    <a:p>
                      <a:r>
                        <a:rPr lang="de-DE" sz="2000" dirty="0"/>
                        <a:t>Grundschulfächer</a:t>
                      </a:r>
                      <a:r>
                        <a:rPr lang="de-DE" sz="2000" baseline="0" dirty="0"/>
                        <a:t> </a:t>
                      </a:r>
                      <a:r>
                        <a:rPr lang="de-DE" sz="2000" baseline="0" dirty="0" err="1"/>
                        <a:t>Deu</a:t>
                      </a:r>
                      <a:r>
                        <a:rPr lang="de-DE" sz="2000" baseline="0" dirty="0"/>
                        <a:t>, Ma bzw. </a:t>
                      </a:r>
                      <a:r>
                        <a:rPr lang="de-DE" sz="2000" baseline="0" dirty="0" err="1"/>
                        <a:t>allgbild</a:t>
                      </a:r>
                      <a:r>
                        <a:rPr lang="de-DE" sz="2000" baseline="0" dirty="0"/>
                        <a:t>. Fach (</a:t>
                      </a:r>
                      <a:r>
                        <a:rPr lang="de-DE" sz="2000" baseline="0" dirty="0" err="1"/>
                        <a:t>SoPäd</a:t>
                      </a:r>
                      <a:r>
                        <a:rPr lang="de-DE" sz="2000" baseline="0" dirty="0"/>
                        <a:t>)</a:t>
                      </a:r>
                      <a:endParaRPr lang="de-DE" sz="2000" dirty="0"/>
                    </a:p>
                  </a:txBody>
                  <a:tcPr>
                    <a:lnR w="12700" cap="flat" cmpd="sng" algn="ctr">
                      <a:solidFill>
                        <a:schemeClr val="bg1"/>
                      </a:solidFill>
                      <a:prstDash val="solid"/>
                      <a:round/>
                      <a:headEnd type="none" w="med" len="med"/>
                      <a:tailEnd type="none" w="med" len="med"/>
                    </a:lnR>
                  </a:tcPr>
                </a:tc>
                <a:tc>
                  <a:txBody>
                    <a:bodyPr/>
                    <a:lstStyle/>
                    <a:p>
                      <a:r>
                        <a:rPr lang="de-DE" sz="2000" dirty="0"/>
                        <a:t>=</a:t>
                      </a:r>
                    </a:p>
                  </a:txBody>
                  <a:tcPr anchor="ct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arithmetisches Mittel aus aggregierter Modulnote und Prüfungsnote</a:t>
                      </a:r>
                    </a:p>
                  </a:txBody>
                  <a:tcPr/>
                </a:tc>
                <a:extLst>
                  <a:ext uri="{0D108BD9-81ED-4DB2-BD59-A6C34878D82A}">
                    <a16:rowId xmlns:a16="http://schemas.microsoft.com/office/drawing/2014/main" val="10005"/>
                  </a:ext>
                </a:extLst>
              </a:tr>
              <a:tr h="822219">
                <a:tc>
                  <a:txBody>
                    <a:bodyPr/>
                    <a:lstStyle/>
                    <a:p>
                      <a:r>
                        <a:rPr lang="de-DE" sz="2000" dirty="0"/>
                        <a:t>Grundschulfächer </a:t>
                      </a:r>
                    </a:p>
                    <a:p>
                      <a:r>
                        <a:rPr lang="de-DE" sz="2000" dirty="0"/>
                        <a:t>(</a:t>
                      </a:r>
                      <a:r>
                        <a:rPr lang="de-DE" sz="2000" dirty="0" smtClean="0"/>
                        <a:t>GS</a:t>
                      </a:r>
                      <a:r>
                        <a:rPr lang="de-DE" sz="2000" dirty="0"/>
                        <a:t>)</a:t>
                      </a:r>
                    </a:p>
                  </a:txBody>
                  <a:tcPr>
                    <a:lnR w="12700" cap="flat" cmpd="sng" algn="ctr">
                      <a:solidFill>
                        <a:schemeClr val="bg1"/>
                      </a:solidFill>
                      <a:prstDash val="solid"/>
                      <a:round/>
                      <a:headEnd type="none" w="med" len="med"/>
                      <a:tailEnd type="none" w="med" len="med"/>
                    </a:lnR>
                  </a:tcPr>
                </a:tc>
                <a:tc>
                  <a:txBody>
                    <a:bodyPr/>
                    <a:lstStyle/>
                    <a:p>
                      <a:r>
                        <a:rPr lang="de-DE" sz="2000" dirty="0"/>
                        <a:t>=</a:t>
                      </a:r>
                    </a:p>
                  </a:txBody>
                  <a:tcPr anchor="ctr">
                    <a:lnL w="12700" cap="flat" cmpd="sng" algn="ctr">
                      <a:solidFill>
                        <a:schemeClr val="bg1"/>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2000" dirty="0"/>
                        <a:t>arithmetisches Mittel aus 3 x aggregierter Modulnote und 4 x Prüfungsnote</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7069406"/>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116632"/>
            <a:ext cx="5190728" cy="1008112"/>
          </a:xfrm>
        </p:spPr>
        <p:txBody>
          <a:bodyPr/>
          <a:lstStyle/>
          <a:p>
            <a:pPr marL="903288" lvl="0" indent="-903288"/>
            <a:r>
              <a:rPr lang="de-DE" sz="2400" dirty="0"/>
              <a:t>7.	Notenberechnung </a:t>
            </a:r>
            <a:r>
              <a:rPr lang="de-DE" sz="2000" dirty="0"/>
              <a:t>Abschlussnote / Prädikat</a:t>
            </a:r>
            <a:endParaRPr lang="de-DE" sz="28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33</a:t>
            </a:fld>
            <a:endParaRPr lang="en-GB"/>
          </a:p>
        </p:txBody>
      </p:sp>
      <p:graphicFrame>
        <p:nvGraphicFramePr>
          <p:cNvPr id="3" name="Tabelle 2"/>
          <p:cNvGraphicFramePr>
            <a:graphicFrameLocks noGrp="1"/>
          </p:cNvGraphicFramePr>
          <p:nvPr>
            <p:extLst>
              <p:ext uri="{D42A27DB-BD31-4B8C-83A1-F6EECF244321}">
                <p14:modId xmlns:p14="http://schemas.microsoft.com/office/powerpoint/2010/main" val="1737811721"/>
              </p:ext>
            </p:extLst>
          </p:nvPr>
        </p:nvGraphicFramePr>
        <p:xfrm>
          <a:off x="0" y="1268760"/>
          <a:ext cx="9144000" cy="4968555"/>
        </p:xfrm>
        <a:graphic>
          <a:graphicData uri="http://schemas.openxmlformats.org/drawingml/2006/table">
            <a:tbl>
              <a:tblPr firstRow="1" bandRow="1">
                <a:tableStyleId>{5C22544A-7EE6-4342-B048-85BDC9FD1C3A}</a:tableStyleId>
              </a:tblPr>
              <a:tblGrid>
                <a:gridCol w="1032388">
                  <a:extLst>
                    <a:ext uri="{9D8B030D-6E8A-4147-A177-3AD203B41FA5}">
                      <a16:colId xmlns:a16="http://schemas.microsoft.com/office/drawing/2014/main" val="20000"/>
                    </a:ext>
                  </a:extLst>
                </a:gridCol>
                <a:gridCol w="4055806">
                  <a:extLst>
                    <a:ext uri="{9D8B030D-6E8A-4147-A177-3AD203B41FA5}">
                      <a16:colId xmlns:a16="http://schemas.microsoft.com/office/drawing/2014/main" val="20001"/>
                    </a:ext>
                  </a:extLst>
                </a:gridCol>
                <a:gridCol w="2802194">
                  <a:extLst>
                    <a:ext uri="{9D8B030D-6E8A-4147-A177-3AD203B41FA5}">
                      <a16:colId xmlns:a16="http://schemas.microsoft.com/office/drawing/2014/main" val="20002"/>
                    </a:ext>
                  </a:extLst>
                </a:gridCol>
                <a:gridCol w="1253612">
                  <a:extLst>
                    <a:ext uri="{9D8B030D-6E8A-4147-A177-3AD203B41FA5}">
                      <a16:colId xmlns:a16="http://schemas.microsoft.com/office/drawing/2014/main" val="20003"/>
                    </a:ext>
                  </a:extLst>
                </a:gridCol>
              </a:tblGrid>
              <a:tr h="584051">
                <a:tc>
                  <a:txBody>
                    <a:bodyPr/>
                    <a:lstStyle/>
                    <a:p>
                      <a:r>
                        <a:rPr lang="de-DE" dirty="0"/>
                        <a:t>Anzahl</a:t>
                      </a:r>
                    </a:p>
                  </a:txBody>
                  <a:tcPr/>
                </a:tc>
                <a:tc>
                  <a:txBody>
                    <a:bodyPr/>
                    <a:lstStyle/>
                    <a:p>
                      <a:r>
                        <a:rPr lang="de-DE" dirty="0" err="1"/>
                        <a:t>Fachnote</a:t>
                      </a:r>
                      <a:r>
                        <a:rPr lang="de-DE" dirty="0"/>
                        <a:t> für</a:t>
                      </a:r>
                    </a:p>
                  </a:txBody>
                  <a:tcPr/>
                </a:tc>
                <a:tc>
                  <a:txBody>
                    <a:bodyPr/>
                    <a:lstStyle/>
                    <a:p>
                      <a:r>
                        <a:rPr lang="de-DE" dirty="0"/>
                        <a:t>im Lehramt</a:t>
                      </a:r>
                    </a:p>
                  </a:txBody>
                  <a:tcPr/>
                </a:tc>
                <a:tc>
                  <a:txBody>
                    <a:bodyPr/>
                    <a:lstStyle/>
                    <a:p>
                      <a:r>
                        <a:rPr lang="de-DE" dirty="0"/>
                        <a:t>Wichtung</a:t>
                      </a:r>
                    </a:p>
                  </a:txBody>
                  <a:tcPr/>
                </a:tc>
                <a:extLst>
                  <a:ext uri="{0D108BD9-81ED-4DB2-BD59-A6C34878D82A}">
                    <a16:rowId xmlns:a16="http://schemas.microsoft.com/office/drawing/2014/main" val="10000"/>
                  </a:ext>
                </a:extLst>
              </a:tr>
              <a:tr h="584051">
                <a:tc>
                  <a:txBody>
                    <a:bodyPr/>
                    <a:lstStyle/>
                    <a:p>
                      <a:r>
                        <a:rPr lang="de-DE" dirty="0"/>
                        <a:t>1</a:t>
                      </a:r>
                    </a:p>
                  </a:txBody>
                  <a:tcPr anchor="ctr"/>
                </a:tc>
                <a:tc>
                  <a:txBody>
                    <a:bodyPr/>
                    <a:lstStyle/>
                    <a:p>
                      <a:r>
                        <a:rPr lang="de-DE" dirty="0"/>
                        <a:t>Wissenschaftliche Abschlussarbeit</a:t>
                      </a:r>
                    </a:p>
                  </a:txBody>
                  <a:tcPr anchor="ctr"/>
                </a:tc>
                <a:tc>
                  <a:txBody>
                    <a:bodyPr/>
                    <a:lstStyle/>
                    <a:p>
                      <a:r>
                        <a:rPr lang="de-DE" dirty="0"/>
                        <a:t>a</a:t>
                      </a:r>
                      <a:r>
                        <a:rPr lang="de-DE" dirty="0" smtClean="0"/>
                        <a:t>lle LÄ</a:t>
                      </a:r>
                      <a:endParaRPr lang="de-DE" dirty="0"/>
                    </a:p>
                  </a:txBody>
                  <a:tcPr anchor="ctr"/>
                </a:tc>
                <a:tc>
                  <a:txBody>
                    <a:bodyPr/>
                    <a:lstStyle/>
                    <a:p>
                      <a:r>
                        <a:rPr lang="de-DE" dirty="0"/>
                        <a:t>zweifach</a:t>
                      </a:r>
                    </a:p>
                  </a:txBody>
                  <a:tcPr anchor="ctr"/>
                </a:tc>
                <a:extLst>
                  <a:ext uri="{0D108BD9-81ED-4DB2-BD59-A6C34878D82A}">
                    <a16:rowId xmlns:a16="http://schemas.microsoft.com/office/drawing/2014/main" val="10001"/>
                  </a:ext>
                </a:extLst>
              </a:tr>
              <a:tr h="584051">
                <a:tc>
                  <a:txBody>
                    <a:bodyPr/>
                    <a:lstStyle/>
                    <a:p>
                      <a:r>
                        <a:rPr lang="de-DE" dirty="0"/>
                        <a:t>1</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Bildungswissenschaften</a:t>
                      </a:r>
                    </a:p>
                  </a:txBody>
                  <a:tcPr anchor="ctr"/>
                </a:tc>
                <a:tc>
                  <a:txBody>
                    <a:bodyPr/>
                    <a:lstStyle/>
                    <a:p>
                      <a:r>
                        <a:rPr lang="de-DE" dirty="0"/>
                        <a:t>a</a:t>
                      </a:r>
                      <a:r>
                        <a:rPr lang="de-DE" dirty="0" smtClean="0"/>
                        <a:t>lle LÄ</a:t>
                      </a:r>
                      <a:endParaRPr lang="de-DE" dirty="0"/>
                    </a:p>
                  </a:txBody>
                  <a:tcPr anchor="ctr"/>
                </a:tc>
                <a:tc>
                  <a:txBody>
                    <a:bodyPr/>
                    <a:lstStyle/>
                    <a:p>
                      <a:r>
                        <a:rPr lang="de-DE" dirty="0"/>
                        <a:t>zweifach</a:t>
                      </a:r>
                    </a:p>
                  </a:txBody>
                  <a:tcPr anchor="ctr"/>
                </a:tc>
                <a:extLst>
                  <a:ext uri="{0D108BD9-81ED-4DB2-BD59-A6C34878D82A}">
                    <a16:rowId xmlns:a16="http://schemas.microsoft.com/office/drawing/2014/main" val="10002"/>
                  </a:ext>
                </a:extLst>
              </a:tr>
              <a:tr h="584051">
                <a:tc>
                  <a:txBody>
                    <a:bodyPr/>
                    <a:lstStyle/>
                    <a:p>
                      <a:r>
                        <a:rPr lang="de-DE" dirty="0"/>
                        <a:t>4</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a:t>Grundschulfächer</a:t>
                      </a:r>
                    </a:p>
                  </a:txBody>
                  <a:tcPr anchor="ctr"/>
                </a:tc>
                <a:tc>
                  <a:txBody>
                    <a:bodyPr/>
                    <a:lstStyle/>
                    <a:p>
                      <a:r>
                        <a:rPr lang="de-DE" dirty="0" smtClean="0"/>
                        <a:t>GS</a:t>
                      </a:r>
                      <a:endParaRPr lang="de-DE" dirty="0"/>
                    </a:p>
                  </a:txBody>
                  <a:tcPr anchor="ctr"/>
                </a:tc>
                <a:tc>
                  <a:txBody>
                    <a:bodyPr/>
                    <a:lstStyle/>
                    <a:p>
                      <a:r>
                        <a:rPr lang="de-DE" dirty="0"/>
                        <a:t>einfach</a:t>
                      </a:r>
                    </a:p>
                  </a:txBody>
                  <a:tcPr anchor="ctr"/>
                </a:tc>
                <a:extLst>
                  <a:ext uri="{0D108BD9-81ED-4DB2-BD59-A6C34878D82A}">
                    <a16:rowId xmlns:a16="http://schemas.microsoft.com/office/drawing/2014/main" val="10003"/>
                  </a:ext>
                </a:extLst>
              </a:tr>
              <a:tr h="584051">
                <a:tc>
                  <a:txBody>
                    <a:bodyPr/>
                    <a:lstStyle/>
                    <a:p>
                      <a:r>
                        <a:rPr lang="de-DE" dirty="0"/>
                        <a:t>2</a:t>
                      </a:r>
                    </a:p>
                  </a:txBody>
                  <a:tcPr anchor="ctr"/>
                </a:tc>
                <a:tc>
                  <a:txBody>
                    <a:bodyPr/>
                    <a:lstStyle/>
                    <a:p>
                      <a:r>
                        <a:rPr lang="de-DE" dirty="0"/>
                        <a:t>Fächer</a:t>
                      </a:r>
                    </a:p>
                  </a:txBody>
                  <a:tcPr anchor="ctr"/>
                </a:tc>
                <a:tc>
                  <a:txBody>
                    <a:bodyPr/>
                    <a:lstStyle/>
                    <a:p>
                      <a:r>
                        <a:rPr lang="de-DE" dirty="0" err="1"/>
                        <a:t>RegS</a:t>
                      </a:r>
                      <a:r>
                        <a:rPr lang="de-DE" dirty="0"/>
                        <a:t>, </a:t>
                      </a:r>
                      <a:r>
                        <a:rPr lang="de-DE" dirty="0" err="1"/>
                        <a:t>Gym</a:t>
                      </a:r>
                      <a:endParaRPr lang="de-DE" dirty="0"/>
                    </a:p>
                  </a:txBody>
                  <a:tcPr anchor="ctr"/>
                </a:tc>
                <a:tc>
                  <a:txBody>
                    <a:bodyPr/>
                    <a:lstStyle/>
                    <a:p>
                      <a:r>
                        <a:rPr lang="de-DE" dirty="0"/>
                        <a:t>dreifach</a:t>
                      </a:r>
                    </a:p>
                  </a:txBody>
                  <a:tcPr anchor="ctr"/>
                </a:tc>
                <a:extLst>
                  <a:ext uri="{0D108BD9-81ED-4DB2-BD59-A6C34878D82A}">
                    <a16:rowId xmlns:a16="http://schemas.microsoft.com/office/drawing/2014/main" val="10004"/>
                  </a:ext>
                </a:extLst>
              </a:tr>
              <a:tr h="584051">
                <a:tc>
                  <a:txBody>
                    <a:bodyPr/>
                    <a:lstStyle/>
                    <a:p>
                      <a:r>
                        <a:rPr lang="de-DE" dirty="0"/>
                        <a:t>1</a:t>
                      </a:r>
                    </a:p>
                  </a:txBody>
                  <a:tcPr anchor="ctr"/>
                </a:tc>
                <a:tc>
                  <a:txBody>
                    <a:bodyPr/>
                    <a:lstStyle/>
                    <a:p>
                      <a:r>
                        <a:rPr lang="de-DE" dirty="0" err="1"/>
                        <a:t>Fachdidaktiken</a:t>
                      </a:r>
                      <a:r>
                        <a:rPr lang="de-DE" dirty="0"/>
                        <a:t> insgesamt</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RegS</a:t>
                      </a:r>
                      <a:r>
                        <a:rPr lang="de-DE" dirty="0"/>
                        <a:t>, </a:t>
                      </a:r>
                      <a:r>
                        <a:rPr lang="de-DE" dirty="0" err="1"/>
                        <a:t>Gym</a:t>
                      </a:r>
                      <a:endParaRPr lang="de-DE" dirty="0"/>
                    </a:p>
                  </a:txBody>
                  <a:tcPr anchor="ctr"/>
                </a:tc>
                <a:tc>
                  <a:txBody>
                    <a:bodyPr/>
                    <a:lstStyle/>
                    <a:p>
                      <a:r>
                        <a:rPr lang="de-DE" dirty="0"/>
                        <a:t>einfach</a:t>
                      </a:r>
                    </a:p>
                  </a:txBody>
                  <a:tcPr anchor="ctr"/>
                </a:tc>
                <a:extLst>
                  <a:ext uri="{0D108BD9-81ED-4DB2-BD59-A6C34878D82A}">
                    <a16:rowId xmlns:a16="http://schemas.microsoft.com/office/drawing/2014/main" val="10005"/>
                  </a:ext>
                </a:extLst>
              </a:tr>
              <a:tr h="584051">
                <a:tc>
                  <a:txBody>
                    <a:bodyPr/>
                    <a:lstStyle/>
                    <a:p>
                      <a:r>
                        <a:rPr lang="de-DE" dirty="0"/>
                        <a:t>2</a:t>
                      </a:r>
                    </a:p>
                  </a:txBody>
                  <a:tcPr anchor="ctr"/>
                </a:tc>
                <a:tc>
                  <a:txBody>
                    <a:bodyPr/>
                    <a:lstStyle/>
                    <a:p>
                      <a:r>
                        <a:rPr lang="de-DE" dirty="0" err="1"/>
                        <a:t>Sopäd</a:t>
                      </a:r>
                      <a:r>
                        <a:rPr lang="de-DE" dirty="0"/>
                        <a:t>. Fachrichtung</a:t>
                      </a:r>
                    </a:p>
                  </a:txBody>
                  <a:tcPr anchor="ctr"/>
                </a:tc>
                <a:tc>
                  <a:txBody>
                    <a:bodyPr/>
                    <a:lstStyle/>
                    <a:p>
                      <a:r>
                        <a:rPr lang="de-DE" dirty="0" err="1"/>
                        <a:t>SoPäd</a:t>
                      </a:r>
                      <a:endParaRPr lang="de-DE" dirty="0"/>
                    </a:p>
                  </a:txBody>
                  <a:tcPr anchor="ctr"/>
                </a:tc>
                <a:tc>
                  <a:txBody>
                    <a:bodyPr/>
                    <a:lstStyle/>
                    <a:p>
                      <a:r>
                        <a:rPr lang="de-DE" dirty="0"/>
                        <a:t>zweifach</a:t>
                      </a:r>
                    </a:p>
                  </a:txBody>
                  <a:tcPr anchor="ctr"/>
                </a:tc>
                <a:extLst>
                  <a:ext uri="{0D108BD9-81ED-4DB2-BD59-A6C34878D82A}">
                    <a16:rowId xmlns:a16="http://schemas.microsoft.com/office/drawing/2014/main" val="10006"/>
                  </a:ext>
                </a:extLst>
              </a:tr>
              <a:tr h="880198">
                <a:tc>
                  <a:txBody>
                    <a:bodyPr/>
                    <a:lstStyle/>
                    <a:p>
                      <a:r>
                        <a:rPr lang="de-DE" dirty="0"/>
                        <a:t>1</a:t>
                      </a:r>
                    </a:p>
                  </a:txBody>
                  <a:tcPr anchor="ctr"/>
                </a:tc>
                <a:tc>
                  <a:txBody>
                    <a:bodyPr/>
                    <a:lstStyle/>
                    <a:p>
                      <a:r>
                        <a:rPr lang="de-DE" sz="1800" b="0" i="0" u="none" strike="noStrike" kern="1200" baseline="0" dirty="0" err="1">
                          <a:solidFill>
                            <a:schemeClr val="dk1"/>
                          </a:solidFill>
                          <a:latin typeface="+mn-lt"/>
                          <a:ea typeface="+mn-ea"/>
                          <a:cs typeface="+mn-cs"/>
                        </a:rPr>
                        <a:t>Allgbild</a:t>
                      </a:r>
                      <a:r>
                        <a:rPr lang="de-DE" sz="1800" b="0" i="0" u="none" strike="noStrike" kern="1200" baseline="0" dirty="0">
                          <a:solidFill>
                            <a:schemeClr val="dk1"/>
                          </a:solidFill>
                          <a:latin typeface="+mn-lt"/>
                          <a:ea typeface="+mn-ea"/>
                          <a:cs typeface="+mn-cs"/>
                        </a:rPr>
                        <a:t>. Fach oder ausgewählte Module der </a:t>
                      </a:r>
                      <a:r>
                        <a:rPr lang="de-DE" sz="1800" b="0" i="0" u="none" strike="noStrike" kern="1200" baseline="0" dirty="0" smtClean="0">
                          <a:solidFill>
                            <a:schemeClr val="dk1"/>
                          </a:solidFill>
                          <a:latin typeface="+mn-lt"/>
                          <a:ea typeface="+mn-ea"/>
                          <a:cs typeface="+mn-cs"/>
                        </a:rPr>
                        <a:t>GS-Fächer </a:t>
                      </a:r>
                      <a:r>
                        <a:rPr lang="de-DE" sz="1800" b="0" i="0" u="none" strike="noStrike" kern="1200" baseline="0" dirty="0" err="1">
                          <a:solidFill>
                            <a:schemeClr val="dk1"/>
                          </a:solidFill>
                          <a:latin typeface="+mn-lt"/>
                          <a:ea typeface="+mn-ea"/>
                          <a:cs typeface="+mn-cs"/>
                        </a:rPr>
                        <a:t>Deu</a:t>
                      </a:r>
                      <a:r>
                        <a:rPr lang="de-DE" sz="1800" b="0" i="0" u="none" strike="noStrike" kern="1200" baseline="0" dirty="0">
                          <a:solidFill>
                            <a:schemeClr val="dk1"/>
                          </a:solidFill>
                          <a:latin typeface="+mn-lt"/>
                          <a:ea typeface="+mn-ea"/>
                          <a:cs typeface="+mn-cs"/>
                        </a:rPr>
                        <a:t> und Ma</a:t>
                      </a:r>
                      <a:endParaRPr lang="de-DE"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a:t>SoPäd</a:t>
                      </a:r>
                      <a:endParaRPr lang="de-DE" dirty="0"/>
                    </a:p>
                  </a:txBody>
                  <a:tcPr anchor="ctr"/>
                </a:tc>
                <a:tc>
                  <a:txBody>
                    <a:bodyPr/>
                    <a:lstStyle/>
                    <a:p>
                      <a:r>
                        <a:rPr lang="de-DE" dirty="0"/>
                        <a:t>zweifach </a:t>
                      </a:r>
                    </a:p>
                  </a:txBody>
                  <a:tcPr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504426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fld id="{80400ECE-1E6E-4FB6-AF33-40D9A9205066}" type="slidenum">
              <a:rPr lang="de-DE" smtClean="0"/>
              <a:pPr/>
              <a:t>34</a:t>
            </a:fld>
            <a:endParaRPr lang="en-GB"/>
          </a:p>
        </p:txBody>
      </p:sp>
      <p:sp>
        <p:nvSpPr>
          <p:cNvPr id="6" name="Titel 1"/>
          <p:cNvSpPr txBox="1">
            <a:spLocks/>
          </p:cNvSpPr>
          <p:nvPr/>
        </p:nvSpPr>
        <p:spPr bwMode="auto">
          <a:xfrm>
            <a:off x="171947" y="116632"/>
            <a:ext cx="5190728" cy="1008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pPr marL="903288" indent="-903288">
              <a:buAutoNum type="arabicPeriod" startAt="7"/>
            </a:pPr>
            <a:r>
              <a:rPr lang="de-DE" sz="2400" kern="0" dirty="0"/>
              <a:t>Notenberechnung</a:t>
            </a:r>
          </a:p>
          <a:p>
            <a:r>
              <a:rPr lang="de-DE" sz="2400" b="0" kern="0">
                <a:solidFill>
                  <a:srgbClr val="000000"/>
                </a:solidFill>
              </a:rPr>
              <a:t>	§ 24 Wiederholung</a:t>
            </a:r>
            <a:endParaRPr lang="de-DE" sz="2400" b="0" kern="0" dirty="0"/>
          </a:p>
        </p:txBody>
      </p:sp>
      <p:sp>
        <p:nvSpPr>
          <p:cNvPr id="3" name="Rechteck 2"/>
          <p:cNvSpPr/>
          <p:nvPr/>
        </p:nvSpPr>
        <p:spPr>
          <a:xfrm>
            <a:off x="107504" y="1308982"/>
            <a:ext cx="8799412" cy="4925131"/>
          </a:xfrm>
          <a:prstGeom prst="rect">
            <a:avLst/>
          </a:prstGeom>
        </p:spPr>
        <p:txBody>
          <a:bodyPr wrap="square">
            <a:spAutoFit/>
          </a:bodyPr>
          <a:lstStyle/>
          <a:p>
            <a:pPr marL="342900" lvl="0" indent="-342900">
              <a:lnSpc>
                <a:spcPct val="115000"/>
              </a:lnSpc>
              <a:spcAft>
                <a:spcPts val="0"/>
              </a:spcAft>
              <a:buFont typeface="Arial" panose="020B0604020202020204" pitchFamily="34" charset="0"/>
              <a:buChar char="•"/>
            </a:pPr>
            <a:r>
              <a:rPr lang="de-DE" sz="2000" dirty="0">
                <a:latin typeface="Arial" panose="020B0604020202020204" pitchFamily="34" charset="0"/>
                <a:ea typeface="Calibri"/>
                <a:cs typeface="Arial" panose="020B0604020202020204" pitchFamily="34" charset="0"/>
              </a:rPr>
              <a:t>Ist die Prüfung nicht bestanden, so kann die Prüfung zweimal wiederholt werden. </a:t>
            </a:r>
          </a:p>
          <a:p>
            <a:pPr marL="342900" lvl="0" indent="-342900">
              <a:lnSpc>
                <a:spcPct val="115000"/>
              </a:lnSpc>
              <a:spcAft>
                <a:spcPts val="0"/>
              </a:spcAft>
              <a:buFont typeface="Arial" panose="020B0604020202020204" pitchFamily="34" charset="0"/>
              <a:buChar char="•"/>
            </a:pPr>
            <a:r>
              <a:rPr lang="de-DE" sz="2000" dirty="0">
                <a:latin typeface="Arial" panose="020B0604020202020204" pitchFamily="34" charset="0"/>
                <a:ea typeface="Calibri"/>
                <a:cs typeface="Arial" panose="020B0604020202020204" pitchFamily="34" charset="0"/>
              </a:rPr>
              <a:t>Wiederholungsprüfungen finden grundsätzlich im nachfolgenden Semester statt. </a:t>
            </a:r>
          </a:p>
          <a:p>
            <a:pPr marL="342900" lvl="0" indent="-342900">
              <a:lnSpc>
                <a:spcPct val="115000"/>
              </a:lnSpc>
              <a:spcAft>
                <a:spcPts val="0"/>
              </a:spcAft>
              <a:buFont typeface="Arial" panose="020B0604020202020204" pitchFamily="34" charset="0"/>
              <a:buChar char="•"/>
            </a:pPr>
            <a:r>
              <a:rPr lang="de-DE" sz="2000" dirty="0">
                <a:latin typeface="Arial" panose="020B0604020202020204" pitchFamily="34" charset="0"/>
                <a:ea typeface="Calibri"/>
                <a:cs typeface="Arial" panose="020B0604020202020204" pitchFamily="34" charset="0"/>
              </a:rPr>
              <a:t>Ist zum Zeitpunkt der Prüfungsanmeldung die Regelstudienzeit um mehr als zwei Semester aus vom Prüfling zu vertretenden Gründen überschritten, kann die Prüfung nur einmal wiederholt werden. </a:t>
            </a:r>
          </a:p>
          <a:p>
            <a:pPr marL="342900" lvl="0" indent="-342900">
              <a:lnSpc>
                <a:spcPct val="115000"/>
              </a:lnSpc>
              <a:spcAft>
                <a:spcPts val="0"/>
              </a:spcAft>
              <a:buFont typeface="Arial" panose="020B0604020202020204" pitchFamily="34" charset="0"/>
              <a:buChar char="•"/>
            </a:pPr>
            <a:r>
              <a:rPr lang="de-DE" sz="2000" dirty="0">
                <a:latin typeface="Arial" panose="020B0604020202020204" pitchFamily="34" charset="0"/>
                <a:ea typeface="Calibri"/>
                <a:cs typeface="Arial" panose="020B0604020202020204" pitchFamily="34" charset="0"/>
              </a:rPr>
              <a:t>Eine im Geltungsbereich des Grundgesetzes endgültig nicht bestandene Lehramtsprüfung kann nicht wiederholt werden. </a:t>
            </a:r>
          </a:p>
          <a:p>
            <a:pPr marL="342900" lvl="0" indent="-342900">
              <a:lnSpc>
                <a:spcPct val="115000"/>
              </a:lnSpc>
              <a:spcAft>
                <a:spcPts val="1000"/>
              </a:spcAft>
              <a:buFont typeface="Arial" panose="020B0604020202020204" pitchFamily="34" charset="0"/>
              <a:buChar char="•"/>
            </a:pPr>
            <a:r>
              <a:rPr lang="de-DE" sz="2000" dirty="0">
                <a:latin typeface="Arial" panose="020B0604020202020204" pitchFamily="34" charset="0"/>
                <a:ea typeface="Calibri"/>
                <a:cs typeface="Arial" panose="020B0604020202020204" pitchFamily="34" charset="0"/>
              </a:rPr>
              <a:t>Das Lehrerprüfungsamt rechnet bisher erbrachte mindestens „ausreichende“ Leistungen in den Prüfungsteilen für die Wiederholungsprüfung an.</a:t>
            </a:r>
          </a:p>
        </p:txBody>
      </p:sp>
    </p:spTree>
    <p:extLst>
      <p:ext uri="{BB962C8B-B14F-4D97-AF65-F5344CB8AC3E}">
        <p14:creationId xmlns:p14="http://schemas.microsoft.com/office/powerpoint/2010/main" val="103183336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773238"/>
            <a:ext cx="9144000" cy="3352800"/>
          </a:xfrm>
          <a:prstGeom prst="rect">
            <a:avLst/>
          </a:prstGeom>
          <a:noFill/>
          <a:ln w="9525">
            <a:noFill/>
            <a:miter lim="800000"/>
            <a:headEnd/>
            <a:tailEnd/>
          </a:ln>
        </p:spPr>
      </p:pic>
      <p:sp>
        <p:nvSpPr>
          <p:cNvPr id="20483" name="Rectangle 3"/>
          <p:cNvSpPr>
            <a:spLocks noGrp="1" noChangeArrowheads="1"/>
          </p:cNvSpPr>
          <p:nvPr>
            <p:ph type="ctrTitle"/>
          </p:nvPr>
        </p:nvSpPr>
        <p:spPr>
          <a:xfrm>
            <a:off x="755650" y="5229200"/>
            <a:ext cx="7921625" cy="1224136"/>
          </a:xfrm>
        </p:spPr>
        <p:txBody>
          <a:bodyPr/>
          <a:lstStyle/>
          <a:p>
            <a:pPr eaLnBrk="1" hangingPunct="1"/>
            <a:r>
              <a:rPr lang="de-DE" sz="2000" dirty="0">
                <a:solidFill>
                  <a:schemeClr val="tx1"/>
                </a:solidFill>
              </a:rPr>
              <a:t>Die </a:t>
            </a:r>
            <a:r>
              <a:rPr lang="de-DE" sz="2000" dirty="0" smtClean="0">
                <a:solidFill>
                  <a:schemeClr val="tx1"/>
                </a:solidFill>
              </a:rPr>
              <a:t>Mitarbeiter und Mitarbeiterinnen </a:t>
            </a:r>
            <a:r>
              <a:rPr lang="de-DE" sz="2000" dirty="0">
                <a:solidFill>
                  <a:schemeClr val="tx1"/>
                </a:solidFill>
              </a:rPr>
              <a:t>des </a:t>
            </a:r>
            <a:r>
              <a:rPr lang="de-DE" sz="2000" dirty="0" smtClean="0">
                <a:solidFill>
                  <a:schemeClr val="tx1"/>
                </a:solidFill>
              </a:rPr>
              <a:t>Lehrerprüfungsamtes </a:t>
            </a:r>
            <a:r>
              <a:rPr lang="de-DE" sz="2000" dirty="0">
                <a:solidFill>
                  <a:schemeClr val="tx1"/>
                </a:solidFill>
              </a:rPr>
              <a:t/>
            </a:r>
            <a:br>
              <a:rPr lang="de-DE" sz="2000" dirty="0">
                <a:solidFill>
                  <a:schemeClr val="tx1"/>
                </a:solidFill>
              </a:rPr>
            </a:br>
            <a:r>
              <a:rPr lang="de-DE" sz="2000" dirty="0">
                <a:solidFill>
                  <a:schemeClr val="tx1"/>
                </a:solidFill>
              </a:rPr>
              <a:t>Mecklenburg-Vorpommern </a:t>
            </a:r>
            <a:r>
              <a:rPr lang="de-DE" sz="2000" dirty="0" smtClean="0">
                <a:solidFill>
                  <a:schemeClr val="tx1"/>
                </a:solidFill>
              </a:rPr>
              <a:t>wünschen </a:t>
            </a:r>
            <a:r>
              <a:rPr lang="de-DE" sz="2000" dirty="0">
                <a:solidFill>
                  <a:schemeClr val="tx1"/>
                </a:solidFill>
              </a:rPr>
              <a:t>Ihnen </a:t>
            </a:r>
            <a:r>
              <a:rPr lang="de-DE" sz="2000" dirty="0" smtClean="0">
                <a:solidFill>
                  <a:schemeClr val="tx1"/>
                </a:solidFill>
              </a:rPr>
              <a:t>viel Erfolg bei den Prüfungen!</a:t>
            </a:r>
            <a:endParaRPr lang="de-DE" sz="2000" dirty="0">
              <a:solidFill>
                <a:schemeClr val="tx1"/>
              </a:solidFill>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000" dirty="0" smtClean="0"/>
              <a:t>Mitarbeiterinnen und Mitarbeiter des Lehrerprüfungsamtes</a:t>
            </a:r>
            <a:endParaRPr lang="de-DE" sz="2000" dirty="0"/>
          </a:p>
        </p:txBody>
      </p:sp>
      <p:sp>
        <p:nvSpPr>
          <p:cNvPr id="3" name="Inhaltsplatzhalter 2"/>
          <p:cNvSpPr>
            <a:spLocks noGrp="1"/>
          </p:cNvSpPr>
          <p:nvPr>
            <p:ph idx="1"/>
          </p:nvPr>
        </p:nvSpPr>
        <p:spPr>
          <a:xfrm>
            <a:off x="533400" y="2057400"/>
            <a:ext cx="8431088" cy="3856038"/>
          </a:xfrm>
        </p:spPr>
        <p:txBody>
          <a:bodyPr/>
          <a:lstStyle/>
          <a:p>
            <a:pPr>
              <a:spcBef>
                <a:spcPts val="0"/>
              </a:spcBef>
            </a:pPr>
            <a:r>
              <a:rPr lang="de-DE" sz="1600" dirty="0" smtClean="0"/>
              <a:t>Kim Gazioch			    Tel</a:t>
            </a:r>
            <a:r>
              <a:rPr lang="de-DE" sz="1600" dirty="0"/>
              <a:t>: 0381 20872419</a:t>
            </a:r>
            <a:endParaRPr lang="de-DE" sz="1600" dirty="0" smtClean="0"/>
          </a:p>
          <a:p>
            <a:pPr>
              <a:spcBef>
                <a:spcPts val="0"/>
              </a:spcBef>
            </a:pPr>
            <a:r>
              <a:rPr lang="de-DE" sz="1600" dirty="0" smtClean="0"/>
              <a:t>Organisation </a:t>
            </a:r>
            <a:r>
              <a:rPr lang="de-DE" sz="1600" dirty="0"/>
              <a:t>der Ersten </a:t>
            </a:r>
            <a:r>
              <a:rPr lang="de-DE" sz="1600" dirty="0" smtClean="0"/>
              <a:t>Staatsprüfung	    E-Mail</a:t>
            </a:r>
            <a:r>
              <a:rPr lang="de-DE" sz="1600" dirty="0"/>
              <a:t>: </a:t>
            </a:r>
            <a:r>
              <a:rPr lang="de-DE" sz="1600" u="sng" dirty="0">
                <a:hlinkClick r:id="rId2" tooltip="E-Mail senden an Kim Gazioch"/>
              </a:rPr>
              <a:t>k.gazioch@iq.bm.mv-regierung.de</a:t>
            </a:r>
            <a:endParaRPr lang="de-DE" sz="1600" dirty="0" smtClean="0"/>
          </a:p>
          <a:p>
            <a:pPr>
              <a:spcBef>
                <a:spcPts val="0"/>
              </a:spcBef>
            </a:pPr>
            <a:r>
              <a:rPr lang="de-DE" sz="1600" dirty="0" smtClean="0"/>
              <a:t>(Grundschule; Sonderpädagogik)</a:t>
            </a:r>
          </a:p>
          <a:p>
            <a:pPr>
              <a:spcBef>
                <a:spcPts val="0"/>
              </a:spcBef>
            </a:pPr>
            <a:endParaRPr lang="de-DE" sz="1600" dirty="0"/>
          </a:p>
          <a:p>
            <a:pPr>
              <a:spcBef>
                <a:spcPts val="0"/>
              </a:spcBef>
            </a:pPr>
            <a:r>
              <a:rPr lang="de-DE" sz="1600" dirty="0" smtClean="0"/>
              <a:t>Ron Tarra			     Tel</a:t>
            </a:r>
            <a:r>
              <a:rPr lang="de-DE" sz="1600" dirty="0"/>
              <a:t>: 0381 20872416 </a:t>
            </a:r>
            <a:r>
              <a:rPr lang="de-DE" sz="1600" dirty="0" smtClean="0"/>
              <a:t>	</a:t>
            </a:r>
            <a:endParaRPr lang="de-DE" sz="1600" dirty="0"/>
          </a:p>
          <a:p>
            <a:pPr>
              <a:spcBef>
                <a:spcPts val="0"/>
              </a:spcBef>
            </a:pPr>
            <a:r>
              <a:rPr lang="de-DE" sz="1600" dirty="0"/>
              <a:t>Organisation der Ersten </a:t>
            </a:r>
            <a:r>
              <a:rPr lang="de-DE" sz="1600" dirty="0" smtClean="0"/>
              <a:t>Staatsprüfung        E-Mail</a:t>
            </a:r>
            <a:r>
              <a:rPr lang="de-DE" sz="1600" dirty="0"/>
              <a:t>: </a:t>
            </a:r>
            <a:r>
              <a:rPr lang="de-DE" sz="1600" u="sng" dirty="0" smtClean="0">
                <a:hlinkClick r:id="rId3" tooltip="E-Mail senden an Herrn Tarra"/>
              </a:rPr>
              <a:t>r.tarra@iq.bm.mv-regierung.de</a:t>
            </a:r>
            <a:endParaRPr lang="de-DE" sz="1600" dirty="0" smtClean="0"/>
          </a:p>
          <a:p>
            <a:pPr>
              <a:spcBef>
                <a:spcPts val="0"/>
              </a:spcBef>
            </a:pPr>
            <a:r>
              <a:rPr lang="de-DE" sz="1600" dirty="0" smtClean="0"/>
              <a:t>(Gymnasium; Regionale Schule)</a:t>
            </a:r>
          </a:p>
          <a:p>
            <a:pPr>
              <a:spcBef>
                <a:spcPts val="0"/>
              </a:spcBef>
            </a:pPr>
            <a:endParaRPr lang="de-DE" sz="1600" dirty="0"/>
          </a:p>
          <a:p>
            <a:pPr>
              <a:spcBef>
                <a:spcPts val="0"/>
              </a:spcBef>
            </a:pPr>
            <a:r>
              <a:rPr lang="de-DE" sz="1600" dirty="0" smtClean="0"/>
              <a:t>Regina Döhring			     Tel</a:t>
            </a:r>
            <a:r>
              <a:rPr lang="de-DE" sz="1600" dirty="0"/>
              <a:t>: 0381 20872418</a:t>
            </a:r>
            <a:endParaRPr lang="de-DE" sz="1600" dirty="0" smtClean="0"/>
          </a:p>
          <a:p>
            <a:pPr>
              <a:spcBef>
                <a:spcPts val="0"/>
              </a:spcBef>
            </a:pPr>
            <a:r>
              <a:rPr lang="de-DE" sz="1600" dirty="0"/>
              <a:t>Organisation der </a:t>
            </a:r>
            <a:r>
              <a:rPr lang="de-DE" sz="1600" dirty="0" smtClean="0"/>
              <a:t>Zweiten Staatsprüfung      E-Mail</a:t>
            </a:r>
            <a:r>
              <a:rPr lang="de-DE" sz="1600" dirty="0"/>
              <a:t>: </a:t>
            </a:r>
            <a:r>
              <a:rPr lang="de-DE" sz="1600" u="sng" dirty="0">
                <a:hlinkClick r:id="rId4" tooltip="E-Mail senden an Frau Döhring"/>
              </a:rPr>
              <a:t>r.doehring@iq.bm.mv-regierung.de</a:t>
            </a:r>
            <a:endParaRPr lang="de-DE" sz="1600" dirty="0"/>
          </a:p>
          <a:p>
            <a:pPr>
              <a:spcBef>
                <a:spcPts val="0"/>
              </a:spcBef>
            </a:pPr>
            <a:r>
              <a:rPr lang="de-DE" dirty="0"/>
              <a:t>  </a:t>
            </a:r>
          </a:p>
          <a:p>
            <a:pPr>
              <a:spcBef>
                <a:spcPts val="0"/>
              </a:spcBef>
            </a:pPr>
            <a:r>
              <a:rPr lang="de-DE" sz="1600" dirty="0" smtClean="0"/>
              <a:t> </a:t>
            </a:r>
            <a:endParaRPr lang="de-DE" sz="1600" dirty="0"/>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4</a:t>
            </a:fld>
            <a:endParaRPr lang="en-GB"/>
          </a:p>
        </p:txBody>
      </p:sp>
    </p:spTree>
    <p:extLst>
      <p:ext uri="{BB962C8B-B14F-4D97-AF65-F5344CB8AC3E}">
        <p14:creationId xmlns:p14="http://schemas.microsoft.com/office/powerpoint/2010/main" val="61750515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body" idx="1"/>
          </p:nvPr>
        </p:nvSpPr>
        <p:spPr>
          <a:xfrm>
            <a:off x="539552" y="1268761"/>
            <a:ext cx="8424936" cy="4965352"/>
          </a:xfrm>
        </p:spPr>
        <p:txBody>
          <a:bodyPr/>
          <a:lstStyle/>
          <a:p>
            <a:pPr marL="0" lvl="0" indent="0">
              <a:spcBef>
                <a:spcPts val="0"/>
              </a:spcBef>
              <a:spcAft>
                <a:spcPts val="300"/>
              </a:spcAft>
            </a:pPr>
            <a:r>
              <a:rPr lang="de-DE" b="1" dirty="0" smtClean="0"/>
              <a:t>1. Prüfungsteile</a:t>
            </a:r>
            <a:endParaRPr lang="de-DE" b="1" dirty="0"/>
          </a:p>
          <a:p>
            <a:pPr marL="0" lvl="0" indent="0">
              <a:spcBef>
                <a:spcPts val="0"/>
              </a:spcBef>
              <a:spcAft>
                <a:spcPts val="300"/>
              </a:spcAft>
            </a:pPr>
            <a:r>
              <a:rPr lang="de-DE" b="1" dirty="0" smtClean="0"/>
              <a:t>2. Prüfungstermine </a:t>
            </a:r>
            <a:endParaRPr lang="de-DE" b="1" dirty="0"/>
          </a:p>
          <a:p>
            <a:pPr marL="0" lvl="0" indent="0">
              <a:spcBef>
                <a:spcPts val="0"/>
              </a:spcBef>
              <a:spcAft>
                <a:spcPts val="300"/>
              </a:spcAft>
            </a:pPr>
            <a:r>
              <a:rPr lang="de-DE" b="1" dirty="0" smtClean="0"/>
              <a:t>3. Prüfungskommission</a:t>
            </a:r>
            <a:endParaRPr lang="de-DE" b="1" dirty="0"/>
          </a:p>
          <a:p>
            <a:pPr marL="0" lvl="0" indent="0">
              <a:spcBef>
                <a:spcPts val="0"/>
              </a:spcBef>
              <a:spcAft>
                <a:spcPts val="300"/>
              </a:spcAft>
            </a:pPr>
            <a:r>
              <a:rPr lang="de-DE" b="1" dirty="0" smtClean="0"/>
              <a:t>4. Praktische </a:t>
            </a:r>
            <a:r>
              <a:rPr lang="de-DE" b="1" dirty="0"/>
              <a:t>Prüfungen</a:t>
            </a:r>
          </a:p>
          <a:p>
            <a:pPr marL="0" lvl="0" indent="0">
              <a:spcBef>
                <a:spcPts val="0"/>
              </a:spcBef>
              <a:spcAft>
                <a:spcPts val="300"/>
              </a:spcAft>
            </a:pPr>
            <a:r>
              <a:rPr lang="de-DE" b="1" dirty="0" smtClean="0"/>
              <a:t>5. Wissenschaftliche </a:t>
            </a:r>
            <a:r>
              <a:rPr lang="de-DE" b="1" dirty="0"/>
              <a:t>Abschlussarbeit</a:t>
            </a:r>
          </a:p>
          <a:p>
            <a:pPr marL="0" lvl="0" indent="0">
              <a:spcBef>
                <a:spcPts val="0"/>
              </a:spcBef>
              <a:spcAft>
                <a:spcPts val="300"/>
              </a:spcAft>
            </a:pPr>
            <a:r>
              <a:rPr lang="de-DE" b="1" dirty="0" smtClean="0"/>
              <a:t>6. Mündliche </a:t>
            </a:r>
            <a:r>
              <a:rPr lang="de-DE" b="1" dirty="0"/>
              <a:t>Prüfungen</a:t>
            </a:r>
          </a:p>
          <a:p>
            <a:pPr marL="0" lvl="0" indent="0">
              <a:spcBef>
                <a:spcPts val="0"/>
              </a:spcBef>
              <a:spcAft>
                <a:spcPts val="300"/>
              </a:spcAft>
            </a:pPr>
            <a:r>
              <a:rPr lang="de-DE" b="1" dirty="0" smtClean="0"/>
              <a:t>7. Notenberechnung</a:t>
            </a:r>
            <a:endParaRPr lang="de-DE" b="1" dirty="0"/>
          </a:p>
          <a:p>
            <a:pPr marL="0" lvl="0" indent="0">
              <a:spcBef>
                <a:spcPts val="0"/>
              </a:spcBef>
              <a:spcAft>
                <a:spcPts val="300"/>
              </a:spcAft>
            </a:pPr>
            <a:r>
              <a:rPr lang="de-DE" b="1" dirty="0" smtClean="0"/>
              <a:t>8. Nachfragen</a:t>
            </a:r>
            <a:endParaRPr lang="de-DE" b="1" dirty="0"/>
          </a:p>
          <a:p>
            <a:pPr marL="0" indent="0">
              <a:spcAft>
                <a:spcPts val="300"/>
              </a:spcAft>
            </a:pPr>
            <a:endParaRPr lang="de-DE" sz="1800" b="1" dirty="0" smtClean="0"/>
          </a:p>
          <a:p>
            <a:pPr marL="0" indent="0">
              <a:spcAft>
                <a:spcPts val="300"/>
              </a:spcAft>
            </a:pPr>
            <a:r>
              <a:rPr lang="de-DE" sz="1800" b="1" dirty="0" smtClean="0"/>
              <a:t>Lehrerbildungsgesetz M-V 2014, letzte Änderung 23.04.2021</a:t>
            </a:r>
            <a:r>
              <a:rPr lang="de-DE" sz="2200" b="1" dirty="0"/>
              <a:t/>
            </a:r>
            <a:br>
              <a:rPr lang="de-DE" sz="2200" b="1" dirty="0"/>
            </a:br>
            <a:r>
              <a:rPr lang="de-DE" sz="1800" b="1" dirty="0" smtClean="0"/>
              <a:t>Lehrerprüfungsverordnung M-V vom 16. Juli 2012, letzte Änderung 25.02.2021  </a:t>
            </a:r>
            <a:endParaRPr lang="de-DE" sz="1800" dirty="0"/>
          </a:p>
          <a:p>
            <a:pPr marL="0" indent="0">
              <a:spcAft>
                <a:spcPts val="300"/>
              </a:spcAft>
            </a:pPr>
            <a:endParaRPr lang="de-DE" sz="2200" b="1" dirty="0"/>
          </a:p>
        </p:txBody>
      </p:sp>
      <p:sp>
        <p:nvSpPr>
          <p:cNvPr id="4100" name="Rectangle 3"/>
          <p:cNvSpPr>
            <a:spLocks noGrp="1" noChangeArrowheads="1"/>
          </p:cNvSpPr>
          <p:nvPr>
            <p:ph type="title"/>
          </p:nvPr>
        </p:nvSpPr>
        <p:spPr>
          <a:xfrm>
            <a:off x="971551" y="274638"/>
            <a:ext cx="4824586" cy="777875"/>
          </a:xfrm>
          <a:noFill/>
        </p:spPr>
        <p:txBody>
          <a:bodyPr/>
          <a:lstStyle/>
          <a:p>
            <a:pPr eaLnBrk="1" hangingPunct="1"/>
            <a:r>
              <a:rPr lang="de-DE" sz="2800"/>
              <a:t>Themenübersicht</a:t>
            </a:r>
            <a:endParaRPr lang="de-DE" sz="2800" dirty="0"/>
          </a:p>
        </p:txBody>
      </p:sp>
      <p:sp>
        <p:nvSpPr>
          <p:cNvPr id="4101" name="Rectangle 4"/>
          <p:cNvSpPr>
            <a:spLocks noChangeArrowheads="1"/>
          </p:cNvSpPr>
          <p:nvPr/>
        </p:nvSpPr>
        <p:spPr bwMode="auto">
          <a:xfrm>
            <a:off x="247650" y="6234113"/>
            <a:ext cx="4842095" cy="400110"/>
          </a:xfrm>
          <a:prstGeom prst="rect">
            <a:avLst/>
          </a:prstGeom>
          <a:noFill/>
          <a:ln w="9525" algn="ctr">
            <a:noFill/>
            <a:miter lim="800000"/>
            <a:headEnd/>
            <a:tailEnd/>
          </a:ln>
        </p:spPr>
        <p:txBody>
          <a:bodyPr wrap="none">
            <a:spAutoFit/>
          </a:bodyPr>
          <a:lstStyle/>
          <a:p>
            <a:r>
              <a:rPr lang="de-DE" sz="1200" dirty="0">
                <a:solidFill>
                  <a:srgbClr val="287EA8"/>
                </a:solidFill>
              </a:rPr>
              <a:t>Dr. </a:t>
            </a:r>
            <a:r>
              <a:rPr lang="de-DE" sz="1200" dirty="0" smtClean="0">
                <a:solidFill>
                  <a:srgbClr val="287EA8"/>
                </a:solidFill>
              </a:rPr>
              <a:t>Evelyn Gaßmann, </a:t>
            </a:r>
            <a:r>
              <a:rPr lang="de-DE" sz="1200" dirty="0">
                <a:solidFill>
                  <a:srgbClr val="287EA8"/>
                </a:solidFill>
              </a:rPr>
              <a:t>Lehrerprüfungsamt Mecklenburg-Vorpommern</a:t>
            </a:r>
          </a:p>
        </p:txBody>
      </p:sp>
      <p:sp>
        <p:nvSpPr>
          <p:cNvPr id="6" name="Foliennummernplatzhalter 5"/>
          <p:cNvSpPr>
            <a:spLocks noGrp="1"/>
          </p:cNvSpPr>
          <p:nvPr>
            <p:ph type="sldNum" sz="quarter" idx="10"/>
          </p:nvPr>
        </p:nvSpPr>
        <p:spPr/>
        <p:txBody>
          <a:bodyPr/>
          <a:lstStyle/>
          <a:p>
            <a:pPr>
              <a:defRPr/>
            </a:pPr>
            <a:fld id="{80400ECE-1E6E-4FB6-AF33-40D9A9205066}" type="slidenum">
              <a:rPr lang="de-DE" smtClean="0"/>
              <a:pPr>
                <a:defRPr/>
              </a:pPr>
              <a:t>5</a:t>
            </a:fld>
            <a:endParaRPr lang="en-GB"/>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32656"/>
            <a:ext cx="5190728" cy="533400"/>
          </a:xfrm>
        </p:spPr>
        <p:txBody>
          <a:bodyPr/>
          <a:lstStyle/>
          <a:p>
            <a:pPr lvl="0"/>
            <a:r>
              <a:rPr lang="de-DE" sz="2400" dirty="0">
                <a:solidFill>
                  <a:srgbClr val="000000"/>
                </a:solidFill>
              </a:rPr>
              <a:t>1. 	Prüfungsteile</a:t>
            </a:r>
            <a:r>
              <a:rPr lang="de-DE" sz="2800" dirty="0"/>
              <a:t/>
            </a:r>
            <a:br>
              <a:rPr lang="de-DE" sz="2800" dirty="0"/>
            </a:br>
            <a:r>
              <a:rPr lang="de-DE" sz="2800" dirty="0"/>
              <a:t> </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rgbClr val="287DA8"/>
                </a:solidFill>
              </a:rPr>
              <a:pPr>
                <a:defRPr/>
              </a:pPr>
              <a:t>6</a:t>
            </a:fld>
            <a:endParaRPr lang="en-GB">
              <a:solidFill>
                <a:srgbClr val="287DA8"/>
              </a:solidFill>
            </a:endParaRPr>
          </a:p>
        </p:txBody>
      </p:sp>
      <p:sp>
        <p:nvSpPr>
          <p:cNvPr id="5" name="Inhaltsplatzhalter 2"/>
          <p:cNvSpPr txBox="1">
            <a:spLocks/>
          </p:cNvSpPr>
          <p:nvPr/>
        </p:nvSpPr>
        <p:spPr bwMode="auto">
          <a:xfrm>
            <a:off x="179512" y="1196753"/>
            <a:ext cx="8927976" cy="50373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5000"/>
              </a:lnSpc>
              <a:spcBef>
                <a:spcPct val="35000"/>
              </a:spcBef>
              <a:spcAft>
                <a:spcPct val="0"/>
              </a:spcAft>
              <a:buClr>
                <a:schemeClr val="tx2"/>
              </a:buClr>
              <a:buSzPct val="75000"/>
              <a:buFont typeface="Monotype Sorts" pitchFamily="2"/>
              <a:defRPr sz="2000">
                <a:solidFill>
                  <a:schemeClr val="tx1"/>
                </a:solidFill>
                <a:latin typeface="+mn-lt"/>
                <a:ea typeface="+mn-ea"/>
                <a:cs typeface="+mn-cs"/>
              </a:defRPr>
            </a:lvl1pPr>
            <a:lvl2pPr marL="263525" indent="-261938" algn="l" rtl="0" eaLnBrk="0" fontAlgn="base" hangingPunct="0">
              <a:lnSpc>
                <a:spcPct val="115000"/>
              </a:lnSpc>
              <a:spcBef>
                <a:spcPct val="35000"/>
              </a:spcBef>
              <a:spcAft>
                <a:spcPct val="0"/>
              </a:spcAft>
              <a:buClr>
                <a:schemeClr val="tx1"/>
              </a:buClr>
              <a:buSzPct val="90000"/>
              <a:buFont typeface="Arial" charset="0"/>
              <a:buChar char="•"/>
              <a:defRPr sz="2500">
                <a:solidFill>
                  <a:schemeClr val="tx1"/>
                </a:solidFill>
                <a:latin typeface="+mn-lt"/>
              </a:defRPr>
            </a:lvl2pPr>
            <a:lvl3pPr marL="539750" indent="-274638" algn="l" rtl="0" eaLnBrk="0" fontAlgn="base" hangingPunct="0">
              <a:lnSpc>
                <a:spcPct val="115000"/>
              </a:lnSpc>
              <a:spcBef>
                <a:spcPct val="35000"/>
              </a:spcBef>
              <a:spcAft>
                <a:spcPct val="0"/>
              </a:spcAft>
              <a:buClr>
                <a:schemeClr val="tx2"/>
              </a:buClr>
              <a:buSzPct val="75000"/>
              <a:buFont typeface="Monotype Sorts" pitchFamily="2"/>
              <a:buChar char="n"/>
              <a:defRPr sz="1600">
                <a:solidFill>
                  <a:schemeClr val="tx1"/>
                </a:solidFill>
                <a:latin typeface="+mn-lt"/>
              </a:defRPr>
            </a:lvl3pPr>
            <a:lvl4pPr marL="806450" indent="-265113" algn="l" rtl="0" eaLnBrk="0" fontAlgn="base" hangingPunct="0">
              <a:lnSpc>
                <a:spcPct val="115000"/>
              </a:lnSpc>
              <a:spcBef>
                <a:spcPct val="35000"/>
              </a:spcBef>
              <a:spcAft>
                <a:spcPct val="0"/>
              </a:spcAft>
              <a:buClr>
                <a:schemeClr val="tx2"/>
              </a:buClr>
              <a:buSzPct val="75000"/>
              <a:buFont typeface="Monotype Sorts" pitchFamily="2"/>
              <a:buChar char="n"/>
              <a:defRPr sz="1600">
                <a:solidFill>
                  <a:schemeClr val="tx1"/>
                </a:solidFill>
                <a:latin typeface="+mn-lt"/>
              </a:defRPr>
            </a:lvl4pPr>
            <a:lvl5pPr marL="1073150" indent="-265113" algn="l" rtl="0" eaLnBrk="0" fontAlgn="base" hangingPunct="0">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5pPr>
            <a:lvl6pPr marL="15303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6pPr>
            <a:lvl7pPr marL="19875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7pPr>
            <a:lvl8pPr marL="24447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8pPr>
            <a:lvl9pPr marL="2901950" indent="-265113" algn="l" rtl="0" fontAlgn="base">
              <a:lnSpc>
                <a:spcPct val="115000"/>
              </a:lnSpc>
              <a:spcBef>
                <a:spcPct val="35000"/>
              </a:spcBef>
              <a:spcAft>
                <a:spcPct val="0"/>
              </a:spcAft>
              <a:buClr>
                <a:schemeClr val="tx2"/>
              </a:buClr>
              <a:buSzPct val="75000"/>
              <a:buFont typeface="Monotype Sorts" pitchFamily="2"/>
              <a:buChar char="n"/>
              <a:defRPr sz="1400">
                <a:solidFill>
                  <a:schemeClr val="tx1"/>
                </a:solidFill>
                <a:latin typeface="+mn-lt"/>
              </a:defRPr>
            </a:lvl9pPr>
          </a:lstStyle>
          <a:p>
            <a:pPr marL="0" indent="0">
              <a:spcBef>
                <a:spcPts val="600"/>
              </a:spcBef>
              <a:buClr>
                <a:srgbClr val="287DA8"/>
              </a:buClr>
            </a:pPr>
            <a:r>
              <a:rPr lang="de-DE" kern="0" dirty="0">
                <a:solidFill>
                  <a:srgbClr val="000000"/>
                </a:solidFill>
              </a:rPr>
              <a:t>Die Prüfung umfasst für </a:t>
            </a:r>
            <a:endParaRPr lang="de-DE" kern="0" dirty="0" smtClean="0">
              <a:solidFill>
                <a:srgbClr val="000000"/>
              </a:solidFill>
            </a:endParaRPr>
          </a:p>
          <a:p>
            <a:pPr marL="0" indent="0">
              <a:spcBef>
                <a:spcPts val="600"/>
              </a:spcBef>
            </a:pPr>
            <a:r>
              <a:rPr lang="de-DE" dirty="0" smtClean="0"/>
              <a:t>1. alle </a:t>
            </a:r>
            <a:r>
              <a:rPr lang="de-DE" dirty="0"/>
              <a:t>Lehrämter:</a:t>
            </a:r>
          </a:p>
          <a:p>
            <a:pPr>
              <a:spcBef>
                <a:spcPts val="600"/>
              </a:spcBef>
              <a:buFont typeface="Arial" panose="020B0604020202020204" pitchFamily="34" charset="0"/>
              <a:buChar char="•"/>
            </a:pPr>
            <a:r>
              <a:rPr lang="de-DE" dirty="0"/>
              <a:t>die Wissenschaftliche Abschlussarbeit (15 ECTS</a:t>
            </a:r>
            <a:r>
              <a:rPr lang="de-DE" dirty="0" smtClean="0"/>
              <a:t>),</a:t>
            </a:r>
            <a:endParaRPr lang="de-DE" dirty="0"/>
          </a:p>
          <a:p>
            <a:pPr>
              <a:spcBef>
                <a:spcPts val="600"/>
              </a:spcBef>
              <a:buFont typeface="Arial" panose="020B0604020202020204" pitchFamily="34" charset="0"/>
              <a:buChar char="•"/>
            </a:pPr>
            <a:r>
              <a:rPr lang="de-DE" dirty="0"/>
              <a:t>in den (Grundschul-)Fächern Kunst und Gestaltung, Musik, Sport, Theater/Darstellendes Spiel </a:t>
            </a:r>
            <a:r>
              <a:rPr lang="de-DE" dirty="0" smtClean="0"/>
              <a:t>die </a:t>
            </a:r>
            <a:r>
              <a:rPr lang="de-DE" dirty="0"/>
              <a:t>praktische </a:t>
            </a:r>
            <a:r>
              <a:rPr lang="de-DE" dirty="0" smtClean="0"/>
              <a:t>Prüfung, </a:t>
            </a:r>
            <a:endParaRPr lang="de-DE" kern="0" dirty="0">
              <a:solidFill>
                <a:srgbClr val="000000"/>
              </a:solidFill>
            </a:endParaRPr>
          </a:p>
          <a:p>
            <a:pPr marL="0" indent="0">
              <a:spcBef>
                <a:spcPts val="600"/>
              </a:spcBef>
              <a:buClr>
                <a:srgbClr val="287DA8"/>
              </a:buClr>
            </a:pPr>
            <a:r>
              <a:rPr lang="de-DE" kern="0" dirty="0" smtClean="0">
                <a:solidFill>
                  <a:srgbClr val="000000"/>
                </a:solidFill>
              </a:rPr>
              <a:t>2. </a:t>
            </a:r>
            <a:r>
              <a:rPr lang="de-DE" kern="0" dirty="0">
                <a:solidFill>
                  <a:srgbClr val="000000"/>
                </a:solidFill>
              </a:rPr>
              <a:t>das Lehramt an Grundschulen:</a:t>
            </a:r>
          </a:p>
          <a:p>
            <a:pPr marL="0" indent="0">
              <a:spcBef>
                <a:spcPts val="600"/>
              </a:spcBef>
              <a:buClr>
                <a:srgbClr val="287DA8"/>
              </a:buClr>
            </a:pPr>
            <a:r>
              <a:rPr lang="de-DE" kern="0" dirty="0">
                <a:solidFill>
                  <a:srgbClr val="000000"/>
                </a:solidFill>
              </a:rPr>
              <a:t> </a:t>
            </a:r>
            <a:r>
              <a:rPr lang="de-DE" kern="0" dirty="0" smtClean="0">
                <a:solidFill>
                  <a:srgbClr val="000000"/>
                </a:solidFill>
              </a:rPr>
              <a:t>    je </a:t>
            </a:r>
            <a:r>
              <a:rPr lang="de-DE" kern="0" dirty="0">
                <a:solidFill>
                  <a:srgbClr val="000000"/>
                </a:solidFill>
              </a:rPr>
              <a:t>Grundschulfach eine mündliche Prüfung von 30 Minuten, </a:t>
            </a:r>
          </a:p>
          <a:p>
            <a:pPr marL="0" indent="0">
              <a:spcBef>
                <a:spcPts val="600"/>
              </a:spcBef>
              <a:buClr>
                <a:srgbClr val="287DA8"/>
              </a:buClr>
            </a:pPr>
            <a:r>
              <a:rPr lang="de-DE" kern="0" dirty="0" smtClean="0">
                <a:solidFill>
                  <a:srgbClr val="000000"/>
                </a:solidFill>
              </a:rPr>
              <a:t>3. </a:t>
            </a:r>
            <a:r>
              <a:rPr lang="de-DE" kern="0" dirty="0">
                <a:solidFill>
                  <a:srgbClr val="000000"/>
                </a:solidFill>
              </a:rPr>
              <a:t>das Lehramt an Regionalen Schulen:</a:t>
            </a:r>
          </a:p>
          <a:p>
            <a:pPr>
              <a:spcBef>
                <a:spcPts val="600"/>
              </a:spcBef>
              <a:buClr>
                <a:srgbClr val="287DA8"/>
              </a:buClr>
              <a:buFont typeface="Arial" panose="020B0604020202020204" pitchFamily="34" charset="0"/>
              <a:buChar char="•"/>
            </a:pPr>
            <a:r>
              <a:rPr lang="de-DE" kern="0" dirty="0">
                <a:solidFill>
                  <a:srgbClr val="000000"/>
                </a:solidFill>
              </a:rPr>
              <a:t>je Fachwissenschaft eine mündliche Prüfung von 50 Minuten, </a:t>
            </a:r>
          </a:p>
          <a:p>
            <a:pPr>
              <a:spcBef>
                <a:spcPts val="600"/>
              </a:spcBef>
              <a:buClr>
                <a:srgbClr val="287DA8"/>
              </a:buClr>
              <a:buFont typeface="Arial" panose="020B0604020202020204" pitchFamily="34" charset="0"/>
              <a:buChar char="•"/>
            </a:pPr>
            <a:r>
              <a:rPr lang="de-DE" dirty="0"/>
              <a:t>in </a:t>
            </a:r>
            <a:r>
              <a:rPr lang="de-DE" dirty="0" smtClean="0"/>
              <a:t>den </a:t>
            </a:r>
            <a:r>
              <a:rPr lang="de-DE" dirty="0" err="1" smtClean="0"/>
              <a:t>Fachdidaktiken</a:t>
            </a:r>
            <a:r>
              <a:rPr lang="de-DE" dirty="0" smtClean="0"/>
              <a:t> </a:t>
            </a:r>
            <a:r>
              <a:rPr lang="de-DE" dirty="0"/>
              <a:t>eine </a:t>
            </a:r>
            <a:r>
              <a:rPr lang="de-DE" dirty="0" smtClean="0"/>
              <a:t>mündliche </a:t>
            </a:r>
            <a:r>
              <a:rPr lang="de-DE" dirty="0"/>
              <a:t>Prüfung von insgesamt 50 (2 x 25) Minuten</a:t>
            </a:r>
            <a:r>
              <a:rPr lang="de-DE" kern="0" dirty="0" smtClean="0">
                <a:solidFill>
                  <a:srgbClr val="000000"/>
                </a:solidFill>
              </a:rPr>
              <a:t>,</a:t>
            </a:r>
            <a:endParaRPr lang="de-DE" kern="0" dirty="0">
              <a:solidFill>
                <a:srgbClr val="000000"/>
              </a:solidFill>
            </a:endParaRPr>
          </a:p>
        </p:txBody>
      </p:sp>
    </p:spTree>
    <p:extLst>
      <p:ext uri="{BB962C8B-B14F-4D97-AF65-F5344CB8AC3E}">
        <p14:creationId xmlns:p14="http://schemas.microsoft.com/office/powerpoint/2010/main" val="2321667219"/>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79512" y="332656"/>
            <a:ext cx="5190728" cy="533400"/>
          </a:xfrm>
        </p:spPr>
        <p:txBody>
          <a:bodyPr/>
          <a:lstStyle/>
          <a:p>
            <a:pPr lvl="0"/>
            <a:r>
              <a:rPr lang="de-DE" sz="2400" dirty="0"/>
              <a:t>1. 	Prüfungsteile</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solidFill>
                  <a:srgbClr val="287DA8"/>
                </a:solidFill>
              </a:rPr>
              <a:pPr>
                <a:defRPr/>
              </a:pPr>
              <a:t>7</a:t>
            </a:fld>
            <a:endParaRPr lang="en-GB">
              <a:solidFill>
                <a:srgbClr val="287DA8"/>
              </a:solidFill>
            </a:endParaRPr>
          </a:p>
        </p:txBody>
      </p:sp>
      <p:sp>
        <p:nvSpPr>
          <p:cNvPr id="5" name="Inhaltsplatzhalter 2"/>
          <p:cNvSpPr>
            <a:spLocks noGrp="1"/>
          </p:cNvSpPr>
          <p:nvPr>
            <p:ph idx="1"/>
          </p:nvPr>
        </p:nvSpPr>
        <p:spPr>
          <a:xfrm>
            <a:off x="179512" y="1196752"/>
            <a:ext cx="8964488" cy="5112568"/>
          </a:xfrm>
        </p:spPr>
        <p:txBody>
          <a:bodyPr/>
          <a:lstStyle/>
          <a:p>
            <a:pPr marL="0" indent="0">
              <a:spcBef>
                <a:spcPts val="600"/>
              </a:spcBef>
              <a:buClr>
                <a:srgbClr val="287DA8"/>
              </a:buClr>
            </a:pPr>
            <a:endParaRPr lang="de-DE" dirty="0" smtClean="0">
              <a:solidFill>
                <a:srgbClr val="000000"/>
              </a:solidFill>
            </a:endParaRPr>
          </a:p>
          <a:p>
            <a:pPr marL="0" indent="0">
              <a:spcBef>
                <a:spcPts val="600"/>
              </a:spcBef>
              <a:buClr>
                <a:srgbClr val="287DA8"/>
              </a:buClr>
            </a:pPr>
            <a:r>
              <a:rPr lang="de-DE" dirty="0" smtClean="0">
                <a:solidFill>
                  <a:srgbClr val="000000"/>
                </a:solidFill>
              </a:rPr>
              <a:t>Die </a:t>
            </a:r>
            <a:r>
              <a:rPr lang="de-DE" dirty="0">
                <a:solidFill>
                  <a:srgbClr val="000000"/>
                </a:solidFill>
              </a:rPr>
              <a:t>Prüfung umfasst für </a:t>
            </a:r>
            <a:endParaRPr lang="de-DE" dirty="0" smtClean="0"/>
          </a:p>
          <a:p>
            <a:pPr marL="0" indent="0">
              <a:spcBef>
                <a:spcPts val="600"/>
              </a:spcBef>
              <a:buClr>
                <a:srgbClr val="287DA8"/>
              </a:buClr>
            </a:pPr>
            <a:r>
              <a:rPr lang="de-DE" dirty="0" smtClean="0"/>
              <a:t>4</a:t>
            </a:r>
            <a:r>
              <a:rPr lang="de-DE" dirty="0"/>
              <a:t>. </a:t>
            </a:r>
            <a:r>
              <a:rPr lang="de-DE" dirty="0" smtClean="0"/>
              <a:t>das </a:t>
            </a:r>
            <a:r>
              <a:rPr lang="de-DE" dirty="0"/>
              <a:t>Lehramt an Gymnasien:</a:t>
            </a:r>
          </a:p>
          <a:p>
            <a:pPr>
              <a:spcBef>
                <a:spcPts val="600"/>
              </a:spcBef>
              <a:buFont typeface="Arial" panose="020B0604020202020204" pitchFamily="34" charset="0"/>
              <a:buChar char="•"/>
            </a:pPr>
            <a:r>
              <a:rPr lang="de-DE" dirty="0"/>
              <a:t>je Fachwissenschaft eine mündliche Prüfung von 60 Minuten, </a:t>
            </a:r>
          </a:p>
          <a:p>
            <a:pPr>
              <a:spcBef>
                <a:spcPts val="600"/>
              </a:spcBef>
              <a:buFont typeface="Arial" panose="020B0604020202020204" pitchFamily="34" charset="0"/>
              <a:buChar char="•"/>
            </a:pPr>
            <a:r>
              <a:rPr lang="de-DE" dirty="0"/>
              <a:t>in Fachdidaktiken eine </a:t>
            </a:r>
            <a:r>
              <a:rPr lang="de-DE" dirty="0" smtClean="0"/>
              <a:t>mündliche </a:t>
            </a:r>
            <a:r>
              <a:rPr lang="de-DE" dirty="0"/>
              <a:t>Prüfung von insgesamt 60 (2 x 30) Minuten, </a:t>
            </a:r>
            <a:endParaRPr lang="de-DE" dirty="0" smtClean="0"/>
          </a:p>
          <a:p>
            <a:pPr marL="0" indent="0">
              <a:spcBef>
                <a:spcPts val="600"/>
              </a:spcBef>
            </a:pPr>
            <a:r>
              <a:rPr lang="de-DE" dirty="0" smtClean="0"/>
              <a:t>5. das </a:t>
            </a:r>
            <a:r>
              <a:rPr lang="de-DE" dirty="0"/>
              <a:t>Lehramt für Sonderpädagogik:</a:t>
            </a:r>
          </a:p>
          <a:p>
            <a:pPr>
              <a:spcBef>
                <a:spcPts val="600"/>
              </a:spcBef>
              <a:buFont typeface="Arial" panose="020B0604020202020204" pitchFamily="34" charset="0"/>
              <a:buChar char="•"/>
            </a:pPr>
            <a:r>
              <a:rPr lang="de-DE" dirty="0"/>
              <a:t>je sonderpädagogischer Fachrichtung eine </a:t>
            </a:r>
            <a:r>
              <a:rPr lang="de-DE" dirty="0" smtClean="0"/>
              <a:t>mündliche </a:t>
            </a:r>
            <a:r>
              <a:rPr lang="de-DE" dirty="0"/>
              <a:t>Prüfung von 40 Minuten,</a:t>
            </a:r>
          </a:p>
          <a:p>
            <a:pPr>
              <a:spcBef>
                <a:spcPts val="600"/>
              </a:spcBef>
              <a:buFont typeface="Arial" panose="020B0604020202020204" pitchFamily="34" charset="0"/>
              <a:buChar char="•"/>
            </a:pPr>
            <a:r>
              <a:rPr lang="de-DE" dirty="0"/>
              <a:t>für das </a:t>
            </a:r>
            <a:r>
              <a:rPr lang="de-DE" dirty="0" smtClean="0"/>
              <a:t>allgemeinbildende </a:t>
            </a:r>
            <a:r>
              <a:rPr lang="de-DE" dirty="0"/>
              <a:t>Fach eine </a:t>
            </a:r>
            <a:r>
              <a:rPr lang="de-DE" dirty="0" smtClean="0"/>
              <a:t>mündliche </a:t>
            </a:r>
            <a:r>
              <a:rPr lang="de-DE" dirty="0"/>
              <a:t>Prüfung von 40 Minuten </a:t>
            </a:r>
            <a:br>
              <a:rPr lang="de-DE" dirty="0"/>
            </a:br>
            <a:r>
              <a:rPr lang="de-DE" dirty="0"/>
              <a:t>oder für ausgewählte Module der Grundschulfächer Deutsch und Mathematik zusammen eine mündliche Prüfung von 40 Minuten, </a:t>
            </a:r>
          </a:p>
          <a:p>
            <a:pPr marL="0" indent="0">
              <a:spcBef>
                <a:spcPts val="600"/>
              </a:spcBef>
            </a:pPr>
            <a:endParaRPr lang="de-DE" dirty="0"/>
          </a:p>
        </p:txBody>
      </p:sp>
    </p:spTree>
    <p:extLst>
      <p:ext uri="{BB962C8B-B14F-4D97-AF65-F5344CB8AC3E}">
        <p14:creationId xmlns:p14="http://schemas.microsoft.com/office/powerpoint/2010/main" val="106266328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nhaltsplatzhalter 5"/>
          <p:cNvGraphicFramePr>
            <a:graphicFrameLocks noGrp="1"/>
          </p:cNvGraphicFramePr>
          <p:nvPr>
            <p:ph idx="1"/>
            <p:extLst>
              <p:ext uri="{D42A27DB-BD31-4B8C-83A1-F6EECF244321}">
                <p14:modId xmlns:p14="http://schemas.microsoft.com/office/powerpoint/2010/main" val="3516633351"/>
              </p:ext>
            </p:extLst>
          </p:nvPr>
        </p:nvGraphicFramePr>
        <p:xfrm>
          <a:off x="0" y="1124742"/>
          <a:ext cx="9144000" cy="5003706"/>
        </p:xfrm>
        <a:graphic>
          <a:graphicData uri="http://schemas.openxmlformats.org/drawingml/2006/table">
            <a:tbl>
              <a:tblPr>
                <a:tableStyleId>{5C22544A-7EE6-4342-B048-85BDC9FD1C3A}</a:tableStyleId>
              </a:tblPr>
              <a:tblGrid>
                <a:gridCol w="2771800">
                  <a:extLst>
                    <a:ext uri="{9D8B030D-6E8A-4147-A177-3AD203B41FA5}">
                      <a16:colId xmlns:a16="http://schemas.microsoft.com/office/drawing/2014/main" val="20000"/>
                    </a:ext>
                  </a:extLst>
                </a:gridCol>
                <a:gridCol w="6372200">
                  <a:extLst>
                    <a:ext uri="{9D8B030D-6E8A-4147-A177-3AD203B41FA5}">
                      <a16:colId xmlns:a16="http://schemas.microsoft.com/office/drawing/2014/main" val="20001"/>
                    </a:ext>
                  </a:extLst>
                </a:gridCol>
              </a:tblGrid>
              <a:tr h="976505">
                <a:tc>
                  <a:txBody>
                    <a:bodyPr/>
                    <a:lstStyle/>
                    <a:p>
                      <a:pPr>
                        <a:lnSpc>
                          <a:spcPct val="115000"/>
                        </a:lnSpc>
                        <a:spcAft>
                          <a:spcPts val="0"/>
                        </a:spcAft>
                      </a:pPr>
                      <a:r>
                        <a:rPr lang="de-DE" sz="1600" dirty="0">
                          <a:effectLst/>
                          <a:latin typeface="+mn-lt"/>
                        </a:rPr>
                        <a:t>Antrag für </a:t>
                      </a:r>
                      <a:r>
                        <a:rPr lang="de-DE" sz="1600" dirty="0" smtClean="0">
                          <a:effectLst/>
                          <a:latin typeface="+mn-lt"/>
                        </a:rPr>
                        <a:t>das Thema </a:t>
                      </a:r>
                      <a:r>
                        <a:rPr lang="de-DE" sz="1600" dirty="0">
                          <a:effectLst/>
                          <a:latin typeface="+mn-lt"/>
                        </a:rPr>
                        <a:t>der Wissenschaftlichen Abschlussarbeit (WAA)</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DE" sz="1600" dirty="0">
                          <a:effectLst/>
                          <a:latin typeface="+mn-lt"/>
                        </a:rPr>
                        <a:t>nach  Erwerb von 180 ECTS im LA an </a:t>
                      </a:r>
                      <a:r>
                        <a:rPr lang="de-DE" sz="1600" dirty="0" smtClean="0">
                          <a:effectLst/>
                          <a:latin typeface="+mn-lt"/>
                        </a:rPr>
                        <a:t>Grundschulen </a:t>
                      </a:r>
                      <a:r>
                        <a:rPr lang="de-DE" sz="1600" dirty="0">
                          <a:effectLst/>
                          <a:latin typeface="+mn-lt"/>
                        </a:rPr>
                        <a:t>und LA für Sonderpädagogik bzw. von 210 ECTS im LA an Regionalen Schulen und LA an Gymnasien</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612845">
                <a:tc>
                  <a:txBody>
                    <a:bodyPr/>
                    <a:lstStyle/>
                    <a:p>
                      <a:pPr>
                        <a:lnSpc>
                          <a:spcPct val="115000"/>
                        </a:lnSpc>
                        <a:spcAft>
                          <a:spcPts val="0"/>
                        </a:spcAft>
                      </a:pPr>
                      <a:r>
                        <a:rPr lang="de-DE" sz="1600" dirty="0">
                          <a:effectLst/>
                          <a:latin typeface="+mn-lt"/>
                        </a:rPr>
                        <a:t>Meldung zur prakt. Prüf. Kunst/Musik/Sport</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DE" sz="1600" dirty="0">
                          <a:effectLst/>
                          <a:latin typeface="+mn-lt"/>
                        </a:rPr>
                        <a:t>nach dem sechsten Semester, spätester Termin: je nach Fach unterschiedlich,</a:t>
                      </a:r>
                      <a:r>
                        <a:rPr lang="de-DE" sz="1600" baseline="0" dirty="0">
                          <a:effectLst/>
                          <a:latin typeface="+mn-lt"/>
                        </a:rPr>
                        <a:t> siehe Folie </a:t>
                      </a:r>
                      <a:r>
                        <a:rPr lang="de-DE" sz="1600" baseline="0" dirty="0" smtClean="0">
                          <a:effectLst/>
                          <a:latin typeface="+mn-lt"/>
                        </a:rPr>
                        <a:t>13</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1154">
                <a:tc rowSpan="3">
                  <a:txBody>
                    <a:bodyPr/>
                    <a:lstStyle/>
                    <a:p>
                      <a:pPr>
                        <a:lnSpc>
                          <a:spcPct val="115000"/>
                        </a:lnSpc>
                        <a:spcAft>
                          <a:spcPts val="0"/>
                        </a:spcAft>
                      </a:pPr>
                      <a:r>
                        <a:rPr lang="de-DE" sz="1600" dirty="0">
                          <a:effectLst/>
                          <a:latin typeface="+mn-lt"/>
                          <a:ea typeface="Calibri"/>
                          <a:cs typeface="Arial" panose="020B0604020202020204" pitchFamily="34" charset="0"/>
                        </a:rPr>
                        <a:t>Anmeldung zu</a:t>
                      </a:r>
                      <a:r>
                        <a:rPr lang="de-DE" sz="1600" baseline="0" dirty="0">
                          <a:effectLst/>
                          <a:latin typeface="+mn-lt"/>
                          <a:ea typeface="Calibri"/>
                          <a:cs typeface="Arial" panose="020B0604020202020204" pitchFamily="34" charset="0"/>
                        </a:rPr>
                        <a:t> den mündlichen </a:t>
                      </a:r>
                      <a:r>
                        <a:rPr lang="de-DE" sz="1600" dirty="0">
                          <a:effectLst/>
                          <a:latin typeface="+mn-lt"/>
                          <a:ea typeface="Calibri"/>
                          <a:cs typeface="Arial" panose="020B0604020202020204" pitchFamily="34" charset="0"/>
                        </a:rPr>
                        <a:t>Prüfungen (besteht aus 3 Schritten)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de-DE" sz="1600" dirty="0">
                          <a:effectLst/>
                          <a:latin typeface="+mn-lt"/>
                          <a:ea typeface="Calibri"/>
                          <a:cs typeface="Arial" panose="020B0604020202020204" pitchFamily="34" charset="0"/>
                        </a:rPr>
                        <a:t>1) Voranmeldung</a:t>
                      </a:r>
                      <a:r>
                        <a:rPr lang="de-DE" sz="1600" baseline="0" dirty="0">
                          <a:effectLst/>
                          <a:latin typeface="+mn-lt"/>
                          <a:ea typeface="Calibri"/>
                          <a:cs typeface="Arial" panose="020B0604020202020204" pitchFamily="34" charset="0"/>
                        </a:rPr>
                        <a:t> zur Datenerfassung </a:t>
                      </a:r>
                      <a:br>
                        <a:rPr lang="de-DE" sz="1600" baseline="0" dirty="0">
                          <a:effectLst/>
                          <a:latin typeface="+mn-lt"/>
                          <a:ea typeface="Calibri"/>
                          <a:cs typeface="Arial" panose="020B0604020202020204" pitchFamily="34" charset="0"/>
                        </a:rPr>
                      </a:br>
                      <a:r>
                        <a:rPr lang="de-DE" sz="1600" baseline="0" dirty="0" smtClean="0">
                          <a:effectLst/>
                          <a:latin typeface="+mn-lt"/>
                          <a:ea typeface="Calibri"/>
                          <a:cs typeface="Arial" panose="020B0604020202020204" pitchFamily="34" charset="0"/>
                        </a:rPr>
                        <a:t>WS</a:t>
                      </a:r>
                      <a:r>
                        <a:rPr lang="de-DE" sz="1600" baseline="0" dirty="0">
                          <a:effectLst/>
                          <a:latin typeface="+mn-lt"/>
                          <a:ea typeface="Calibri"/>
                          <a:cs typeface="Arial" panose="020B0604020202020204" pitchFamily="34" charset="0"/>
                        </a:rPr>
                        <a:t>: </a:t>
                      </a:r>
                      <a:r>
                        <a:rPr lang="de-DE" sz="1600" baseline="0" dirty="0" smtClean="0">
                          <a:effectLst/>
                          <a:latin typeface="+mn-lt"/>
                          <a:ea typeface="Calibri"/>
                          <a:cs typeface="Arial" panose="020B0604020202020204" pitchFamily="34" charset="0"/>
                        </a:rPr>
                        <a:t>Juni 2023     </a:t>
                      </a:r>
                      <a:r>
                        <a:rPr lang="de-DE" sz="1600" baseline="0" dirty="0" err="1" smtClean="0">
                          <a:effectLst/>
                          <a:latin typeface="+mn-lt"/>
                          <a:ea typeface="Calibri"/>
                          <a:cs typeface="Arial" panose="020B0604020202020204" pitchFamily="34" charset="0"/>
                        </a:rPr>
                        <a:t>SoSe</a:t>
                      </a:r>
                      <a:r>
                        <a:rPr lang="de-DE" sz="1600" baseline="0" dirty="0" smtClean="0">
                          <a:effectLst/>
                          <a:latin typeface="+mn-lt"/>
                          <a:ea typeface="Calibri"/>
                          <a:cs typeface="Arial" panose="020B0604020202020204" pitchFamily="34" charset="0"/>
                        </a:rPr>
                        <a:t>: Dezember 2023</a:t>
                      </a:r>
                      <a:endParaRPr lang="de-DE" sz="1600" dirty="0">
                        <a:effectLst/>
                        <a:latin typeface="+mn-lt"/>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2"/>
                  </a:ext>
                </a:extLst>
              </a:tr>
              <a:tr h="712864">
                <a:tc vMerge="1">
                  <a:txBody>
                    <a:bodyPr/>
                    <a:lstStyle/>
                    <a:p>
                      <a:endParaRPr lang="de-DE"/>
                    </a:p>
                  </a:txBody>
                  <a:tcPr/>
                </a:tc>
                <a:tc>
                  <a:txBody>
                    <a:bodyPr/>
                    <a:lstStyle/>
                    <a:p>
                      <a:pPr>
                        <a:lnSpc>
                          <a:spcPct val="115000"/>
                        </a:lnSpc>
                        <a:spcAft>
                          <a:spcPts val="0"/>
                        </a:spcAft>
                      </a:pPr>
                      <a:r>
                        <a:rPr lang="de-DE" sz="1600" dirty="0">
                          <a:effectLst/>
                          <a:latin typeface="+mn-lt"/>
                          <a:ea typeface="Calibri"/>
                          <a:cs typeface="Arial" panose="020B0604020202020204" pitchFamily="34" charset="0"/>
                        </a:rPr>
                        <a:t>2) Einreichen der Unterlagen zur Prüfungsanmeldung </a:t>
                      </a:r>
                      <a:br>
                        <a:rPr lang="de-DE" sz="1600" dirty="0">
                          <a:effectLst/>
                          <a:latin typeface="+mn-lt"/>
                          <a:ea typeface="Calibri"/>
                          <a:cs typeface="Arial" panose="020B0604020202020204" pitchFamily="34" charset="0"/>
                        </a:rPr>
                      </a:br>
                      <a:r>
                        <a:rPr lang="de-DE" sz="1600" dirty="0" smtClean="0">
                          <a:effectLst/>
                          <a:latin typeface="+mn-lt"/>
                          <a:ea typeface="Calibri"/>
                          <a:cs typeface="Arial" panose="020B0604020202020204" pitchFamily="34" charset="0"/>
                        </a:rPr>
                        <a:t>WS</a:t>
                      </a:r>
                      <a:r>
                        <a:rPr lang="de-DE" sz="1600" dirty="0">
                          <a:effectLst/>
                          <a:latin typeface="+mn-lt"/>
                          <a:ea typeface="Calibri"/>
                          <a:cs typeface="Arial" panose="020B0604020202020204" pitchFamily="34" charset="0"/>
                        </a:rPr>
                        <a:t>: </a:t>
                      </a:r>
                      <a:r>
                        <a:rPr lang="de-DE" sz="1600" baseline="0" dirty="0" smtClean="0">
                          <a:effectLst/>
                          <a:latin typeface="+mn-lt"/>
                          <a:ea typeface="Calibri"/>
                          <a:cs typeface="Arial" panose="020B0604020202020204" pitchFamily="34" charset="0"/>
                        </a:rPr>
                        <a:t>Juli 2023      </a:t>
                      </a:r>
                      <a:r>
                        <a:rPr lang="de-DE" sz="1600" dirty="0" err="1" smtClean="0">
                          <a:effectLst/>
                          <a:latin typeface="+mn-lt"/>
                          <a:ea typeface="Calibri"/>
                          <a:cs typeface="Arial" panose="020B0604020202020204" pitchFamily="34" charset="0"/>
                        </a:rPr>
                        <a:t>SoSe</a:t>
                      </a:r>
                      <a:r>
                        <a:rPr lang="de-DE" sz="1600" dirty="0" smtClean="0">
                          <a:effectLst/>
                          <a:latin typeface="+mn-lt"/>
                          <a:ea typeface="Calibri"/>
                          <a:cs typeface="Arial" panose="020B0604020202020204" pitchFamily="34" charset="0"/>
                        </a:rPr>
                        <a:t>: Januar 2024</a:t>
                      </a:r>
                      <a:endParaRPr lang="de-DE" sz="1600" dirty="0">
                        <a:effectLst/>
                        <a:latin typeface="+mn-lt"/>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3"/>
                  </a:ext>
                </a:extLst>
              </a:tr>
              <a:tr h="706941">
                <a:tc vMerge="1">
                  <a:txBody>
                    <a:bodyPr/>
                    <a:lstStyle/>
                    <a:p>
                      <a:endParaRPr lang="de-DE"/>
                    </a:p>
                  </a:txBody>
                  <a:tcPr/>
                </a:tc>
                <a:tc>
                  <a:txBody>
                    <a:bodyPr/>
                    <a:lstStyle/>
                    <a:p>
                      <a:pPr>
                        <a:lnSpc>
                          <a:spcPct val="115000"/>
                        </a:lnSpc>
                        <a:spcAft>
                          <a:spcPts val="0"/>
                        </a:spcAft>
                      </a:pPr>
                      <a:r>
                        <a:rPr lang="de-DE" sz="1600" dirty="0">
                          <a:effectLst/>
                          <a:latin typeface="+mn-lt"/>
                          <a:ea typeface="Calibri"/>
                          <a:cs typeface="Arial" panose="020B0604020202020204" pitchFamily="34" charset="0"/>
                        </a:rPr>
                        <a:t>3</a:t>
                      </a:r>
                      <a:r>
                        <a:rPr lang="de-DE" sz="1600" dirty="0" smtClean="0">
                          <a:effectLst/>
                          <a:latin typeface="+mn-lt"/>
                          <a:ea typeface="Calibri"/>
                          <a:cs typeface="Arial" panose="020B0604020202020204" pitchFamily="34" charset="0"/>
                        </a:rPr>
                        <a:t>) </a:t>
                      </a:r>
                      <a:r>
                        <a:rPr lang="de-DE" sz="1600" dirty="0">
                          <a:effectLst/>
                          <a:latin typeface="+mn-lt"/>
                          <a:ea typeface="Calibri"/>
                          <a:cs typeface="Arial" panose="020B0604020202020204" pitchFamily="34" charset="0"/>
                        </a:rPr>
                        <a:t>Nachreichen </a:t>
                      </a:r>
                      <a:r>
                        <a:rPr lang="de-DE" sz="1600" dirty="0" smtClean="0">
                          <a:effectLst/>
                          <a:latin typeface="+mn-lt"/>
                          <a:ea typeface="Calibri"/>
                          <a:cs typeface="Arial" panose="020B0604020202020204" pitchFamily="34" charset="0"/>
                        </a:rPr>
                        <a:t>der Leistungsnachweise/Modulnoten</a:t>
                      </a:r>
                      <a:r>
                        <a:rPr lang="de-DE" sz="1600" baseline="0" dirty="0" smtClean="0">
                          <a:effectLst/>
                          <a:latin typeface="+mn-lt"/>
                          <a:ea typeface="Calibri"/>
                          <a:cs typeface="Arial" panose="020B0604020202020204" pitchFamily="34" charset="0"/>
                        </a:rPr>
                        <a:t> vom ZPA</a:t>
                      </a:r>
                      <a:r>
                        <a:rPr lang="de-DE" sz="1600" baseline="0" dirty="0">
                          <a:effectLst/>
                          <a:latin typeface="+mn-lt"/>
                          <a:ea typeface="Calibri"/>
                          <a:cs typeface="Arial" panose="020B0604020202020204" pitchFamily="34" charset="0"/>
                        </a:rPr>
                        <a:t/>
                      </a:r>
                      <a:br>
                        <a:rPr lang="de-DE" sz="1600" baseline="0" dirty="0">
                          <a:effectLst/>
                          <a:latin typeface="+mn-lt"/>
                          <a:ea typeface="Calibri"/>
                          <a:cs typeface="Arial" panose="020B0604020202020204" pitchFamily="34" charset="0"/>
                        </a:rPr>
                      </a:br>
                      <a:r>
                        <a:rPr lang="de-DE" sz="1600" baseline="0" dirty="0" smtClean="0">
                          <a:effectLst/>
                          <a:latin typeface="+mn-lt"/>
                          <a:ea typeface="Calibri"/>
                          <a:cs typeface="Arial" panose="020B0604020202020204" pitchFamily="34" charset="0"/>
                        </a:rPr>
                        <a:t>WS</a:t>
                      </a:r>
                      <a:r>
                        <a:rPr lang="de-DE" sz="1600" baseline="0" dirty="0">
                          <a:effectLst/>
                          <a:latin typeface="+mn-lt"/>
                          <a:ea typeface="Calibri"/>
                          <a:cs typeface="Arial" panose="020B0604020202020204" pitchFamily="34" charset="0"/>
                        </a:rPr>
                        <a:t>: bis 15. Oktober </a:t>
                      </a:r>
                      <a:r>
                        <a:rPr lang="de-DE" sz="1600" baseline="0" dirty="0" smtClean="0">
                          <a:effectLst/>
                          <a:latin typeface="+mn-lt"/>
                          <a:ea typeface="Calibri"/>
                          <a:cs typeface="Arial" panose="020B0604020202020204" pitchFamily="34" charset="0"/>
                        </a:rPr>
                        <a:t>2023        </a:t>
                      </a:r>
                      <a:r>
                        <a:rPr lang="de-DE" sz="1600" baseline="0" dirty="0" err="1" smtClean="0">
                          <a:effectLst/>
                          <a:latin typeface="+mn-lt"/>
                          <a:ea typeface="Calibri"/>
                          <a:cs typeface="Arial" panose="020B0604020202020204" pitchFamily="34" charset="0"/>
                        </a:rPr>
                        <a:t>SoSe</a:t>
                      </a:r>
                      <a:r>
                        <a:rPr lang="de-DE" sz="1600" baseline="0" dirty="0" smtClean="0">
                          <a:effectLst/>
                          <a:latin typeface="+mn-lt"/>
                          <a:ea typeface="Calibri"/>
                          <a:cs typeface="Arial" panose="020B0604020202020204" pitchFamily="34" charset="0"/>
                        </a:rPr>
                        <a:t>: bis 15. April 2024</a:t>
                      </a:r>
                      <a:endParaRPr lang="de-DE" sz="1600" dirty="0">
                        <a:effectLst/>
                        <a:latin typeface="+mn-lt"/>
                        <a:ea typeface="Calibri"/>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8"/>
                  </a:ext>
                </a:extLst>
              </a:tr>
              <a:tr h="379473">
                <a:tc>
                  <a:txBody>
                    <a:bodyPr/>
                    <a:lstStyle/>
                    <a:p>
                      <a:pPr>
                        <a:lnSpc>
                          <a:spcPct val="115000"/>
                        </a:lnSpc>
                        <a:spcAft>
                          <a:spcPts val="0"/>
                        </a:spcAft>
                      </a:pPr>
                      <a:r>
                        <a:rPr lang="de-DE" sz="1600" dirty="0">
                          <a:effectLst/>
                          <a:latin typeface="+mn-lt"/>
                        </a:rPr>
                        <a:t>Zulassung zur Prüfung </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de-DE" sz="1600" dirty="0" smtClean="0">
                          <a:effectLst/>
                          <a:latin typeface="+mn-lt"/>
                        </a:rPr>
                        <a:t>WS</a:t>
                      </a:r>
                      <a:r>
                        <a:rPr lang="de-DE" sz="1600" dirty="0">
                          <a:effectLst/>
                          <a:latin typeface="+mn-lt"/>
                        </a:rPr>
                        <a:t>: bis 30. Oktober </a:t>
                      </a:r>
                      <a:r>
                        <a:rPr lang="de-DE" sz="1600" dirty="0" smtClean="0">
                          <a:effectLst/>
                          <a:latin typeface="+mn-lt"/>
                        </a:rPr>
                        <a:t>2023        </a:t>
                      </a:r>
                      <a:r>
                        <a:rPr lang="de-DE" sz="1600" dirty="0" err="1" smtClean="0">
                          <a:effectLst/>
                          <a:latin typeface="+mn-lt"/>
                        </a:rPr>
                        <a:t>SoSe</a:t>
                      </a:r>
                      <a:r>
                        <a:rPr lang="de-DE" sz="1600" dirty="0" smtClean="0">
                          <a:effectLst/>
                          <a:latin typeface="+mn-lt"/>
                        </a:rPr>
                        <a:t>: bis 30. April 2024 </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4"/>
                  </a:ext>
                </a:extLst>
              </a:tr>
              <a:tr h="348751">
                <a:tc>
                  <a:txBody>
                    <a:bodyPr/>
                    <a:lstStyle/>
                    <a:p>
                      <a:pPr>
                        <a:lnSpc>
                          <a:spcPct val="115000"/>
                        </a:lnSpc>
                        <a:spcAft>
                          <a:spcPts val="0"/>
                        </a:spcAft>
                      </a:pPr>
                      <a:r>
                        <a:rPr lang="de-DE" sz="1600" dirty="0">
                          <a:effectLst/>
                          <a:latin typeface="+mn-lt"/>
                        </a:rPr>
                        <a:t>Abgabe der WAA</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nSpc>
                          <a:spcPct val="115000"/>
                        </a:lnSpc>
                        <a:spcAft>
                          <a:spcPts val="0"/>
                        </a:spcAft>
                      </a:pPr>
                      <a:r>
                        <a:rPr lang="de-DE" sz="1600" dirty="0" smtClean="0">
                          <a:effectLst/>
                          <a:latin typeface="+mn-lt"/>
                        </a:rPr>
                        <a:t>WS</a:t>
                      </a:r>
                      <a:r>
                        <a:rPr lang="de-DE" sz="1600" dirty="0">
                          <a:effectLst/>
                          <a:latin typeface="+mn-lt"/>
                        </a:rPr>
                        <a:t>: bis 15. Dezember </a:t>
                      </a:r>
                      <a:r>
                        <a:rPr lang="de-DE" sz="1600" baseline="0" dirty="0" smtClean="0">
                          <a:effectLst/>
                          <a:latin typeface="+mn-lt"/>
                        </a:rPr>
                        <a:t>20</a:t>
                      </a:r>
                      <a:r>
                        <a:rPr lang="de-DE" sz="1600" dirty="0" smtClean="0">
                          <a:effectLst/>
                          <a:latin typeface="+mn-lt"/>
                        </a:rPr>
                        <a:t>23    </a:t>
                      </a:r>
                      <a:r>
                        <a:rPr lang="de-DE" sz="1600" dirty="0" err="1" smtClean="0">
                          <a:effectLst/>
                          <a:latin typeface="+mn-lt"/>
                        </a:rPr>
                        <a:t>SoSe</a:t>
                      </a:r>
                      <a:r>
                        <a:rPr lang="de-DE" sz="1600" dirty="0" smtClean="0">
                          <a:effectLst/>
                          <a:latin typeface="+mn-lt"/>
                        </a:rPr>
                        <a:t>: bis 15. Juni 2024</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5"/>
                  </a:ext>
                </a:extLst>
              </a:tr>
              <a:tr h="348751">
                <a:tc>
                  <a:txBody>
                    <a:bodyPr/>
                    <a:lstStyle/>
                    <a:p>
                      <a:pPr>
                        <a:lnSpc>
                          <a:spcPct val="115000"/>
                        </a:lnSpc>
                        <a:spcAft>
                          <a:spcPts val="0"/>
                        </a:spcAft>
                      </a:pPr>
                      <a:r>
                        <a:rPr lang="de-DE" sz="1600" dirty="0">
                          <a:effectLst/>
                          <a:latin typeface="+mn-lt"/>
                        </a:rPr>
                        <a:t>mündliche Prüfungen </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DE" sz="1600" dirty="0" smtClean="0">
                          <a:effectLst/>
                          <a:latin typeface="+mn-lt"/>
                          <a:cs typeface="Times New Roman"/>
                        </a:rPr>
                        <a:t>WS</a:t>
                      </a:r>
                      <a:r>
                        <a:rPr lang="de-DE" sz="1600" dirty="0">
                          <a:effectLst/>
                          <a:latin typeface="+mn-lt"/>
                          <a:cs typeface="Times New Roman"/>
                        </a:rPr>
                        <a:t>: </a:t>
                      </a:r>
                      <a:r>
                        <a:rPr lang="de-DE" sz="1600" dirty="0">
                          <a:effectLst/>
                          <a:latin typeface="+mn-lt"/>
                        </a:rPr>
                        <a:t>November </a:t>
                      </a:r>
                      <a:r>
                        <a:rPr lang="de-DE" sz="1600" dirty="0" smtClean="0">
                          <a:effectLst/>
                          <a:latin typeface="+mn-lt"/>
                        </a:rPr>
                        <a:t>2023 - März 2024; </a:t>
                      </a:r>
                      <a:r>
                        <a:rPr lang="de-DE" sz="1600" dirty="0" err="1" smtClean="0">
                          <a:effectLst/>
                          <a:latin typeface="+mn-lt"/>
                          <a:cs typeface="Times New Roman"/>
                        </a:rPr>
                        <a:t>SoSe</a:t>
                      </a:r>
                      <a:r>
                        <a:rPr lang="de-DE" sz="1600" dirty="0" smtClean="0">
                          <a:effectLst/>
                          <a:latin typeface="+mn-lt"/>
                          <a:cs typeface="Times New Roman"/>
                        </a:rPr>
                        <a:t>: </a:t>
                      </a:r>
                      <a:r>
                        <a:rPr lang="de-DE" sz="1600" dirty="0" smtClean="0">
                          <a:effectLst/>
                          <a:latin typeface="+mn-lt"/>
                        </a:rPr>
                        <a:t>Mai - September 2023</a:t>
                      </a:r>
                      <a:endParaRPr lang="de-DE" sz="160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6422">
                <a:tc>
                  <a:txBody>
                    <a:bodyPr/>
                    <a:lstStyle/>
                    <a:p>
                      <a:pPr>
                        <a:lnSpc>
                          <a:spcPct val="115000"/>
                        </a:lnSpc>
                        <a:spcAft>
                          <a:spcPts val="0"/>
                        </a:spcAft>
                      </a:pPr>
                      <a:r>
                        <a:rPr lang="de-DE" sz="1600" dirty="0">
                          <a:effectLst/>
                          <a:latin typeface="+mn-lt"/>
                        </a:rPr>
                        <a:t>Zeugnisausgabe</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spcAft>
                          <a:spcPts val="0"/>
                        </a:spcAft>
                      </a:pPr>
                      <a:r>
                        <a:rPr lang="de-DE" sz="1600" dirty="0" smtClean="0">
                          <a:effectLst/>
                          <a:latin typeface="+mn-lt"/>
                          <a:ea typeface="+mn-ea"/>
                          <a:cs typeface="+mn-cs"/>
                        </a:rPr>
                        <a:t>ca</a:t>
                      </a:r>
                      <a:r>
                        <a:rPr lang="de-DE" sz="1600" dirty="0">
                          <a:effectLst/>
                          <a:latin typeface="+mn-lt"/>
                          <a:ea typeface="+mn-ea"/>
                          <a:cs typeface="+mn-cs"/>
                        </a:rPr>
                        <a:t>. 2 Wochen nach Vorliegen aller Noten</a:t>
                      </a:r>
                      <a:endParaRPr lang="de-DE" sz="1600" dirty="0">
                        <a:effectLst/>
                        <a:latin typeface="+mn-lt"/>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8</a:t>
            </a:fld>
            <a:endParaRPr lang="en-GB"/>
          </a:p>
        </p:txBody>
      </p:sp>
      <p:sp>
        <p:nvSpPr>
          <p:cNvPr id="5" name="Titel 1"/>
          <p:cNvSpPr txBox="1">
            <a:spLocks/>
          </p:cNvSpPr>
          <p:nvPr/>
        </p:nvSpPr>
        <p:spPr bwMode="auto">
          <a:xfrm>
            <a:off x="-18062" y="0"/>
            <a:ext cx="5886206" cy="112474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110000"/>
              </a:lnSpc>
              <a:spcBef>
                <a:spcPct val="0"/>
              </a:spcBef>
              <a:spcAft>
                <a:spcPct val="0"/>
              </a:spcAft>
              <a:defRPr sz="3000" b="1">
                <a:solidFill>
                  <a:schemeClr val="tx1"/>
                </a:solidFill>
                <a:latin typeface="+mj-lt"/>
                <a:ea typeface="+mj-ea"/>
                <a:cs typeface="+mj-cs"/>
              </a:defRPr>
            </a:lvl1pPr>
            <a:lvl2pPr algn="l" rtl="0" eaLnBrk="0" fontAlgn="base" hangingPunct="0">
              <a:lnSpc>
                <a:spcPct val="110000"/>
              </a:lnSpc>
              <a:spcBef>
                <a:spcPct val="0"/>
              </a:spcBef>
              <a:spcAft>
                <a:spcPct val="0"/>
              </a:spcAft>
              <a:defRPr sz="3000" b="1">
                <a:solidFill>
                  <a:schemeClr val="tx1"/>
                </a:solidFill>
                <a:latin typeface="Arial" charset="0"/>
              </a:defRPr>
            </a:lvl2pPr>
            <a:lvl3pPr algn="l" rtl="0" eaLnBrk="0" fontAlgn="base" hangingPunct="0">
              <a:lnSpc>
                <a:spcPct val="110000"/>
              </a:lnSpc>
              <a:spcBef>
                <a:spcPct val="0"/>
              </a:spcBef>
              <a:spcAft>
                <a:spcPct val="0"/>
              </a:spcAft>
              <a:defRPr sz="3000" b="1">
                <a:solidFill>
                  <a:schemeClr val="tx1"/>
                </a:solidFill>
                <a:latin typeface="Arial" charset="0"/>
              </a:defRPr>
            </a:lvl3pPr>
            <a:lvl4pPr algn="l" rtl="0" eaLnBrk="0" fontAlgn="base" hangingPunct="0">
              <a:lnSpc>
                <a:spcPct val="110000"/>
              </a:lnSpc>
              <a:spcBef>
                <a:spcPct val="0"/>
              </a:spcBef>
              <a:spcAft>
                <a:spcPct val="0"/>
              </a:spcAft>
              <a:defRPr sz="3000" b="1">
                <a:solidFill>
                  <a:schemeClr val="tx1"/>
                </a:solidFill>
                <a:latin typeface="Arial" charset="0"/>
              </a:defRPr>
            </a:lvl4pPr>
            <a:lvl5pPr algn="l" rtl="0" eaLnBrk="0" fontAlgn="base" hangingPunct="0">
              <a:lnSpc>
                <a:spcPct val="110000"/>
              </a:lnSpc>
              <a:spcBef>
                <a:spcPct val="0"/>
              </a:spcBef>
              <a:spcAft>
                <a:spcPct val="0"/>
              </a:spcAft>
              <a:defRPr sz="3000" b="1">
                <a:solidFill>
                  <a:schemeClr val="tx1"/>
                </a:solidFill>
                <a:latin typeface="Arial" charset="0"/>
              </a:defRPr>
            </a:lvl5pPr>
            <a:lvl6pPr marL="457200" algn="l" rtl="0" fontAlgn="base">
              <a:lnSpc>
                <a:spcPct val="110000"/>
              </a:lnSpc>
              <a:spcBef>
                <a:spcPct val="0"/>
              </a:spcBef>
              <a:spcAft>
                <a:spcPct val="0"/>
              </a:spcAft>
              <a:defRPr sz="3000" b="1">
                <a:solidFill>
                  <a:schemeClr val="tx1"/>
                </a:solidFill>
                <a:latin typeface="Arial" charset="0"/>
              </a:defRPr>
            </a:lvl6pPr>
            <a:lvl7pPr marL="914400" algn="l" rtl="0" fontAlgn="base">
              <a:lnSpc>
                <a:spcPct val="110000"/>
              </a:lnSpc>
              <a:spcBef>
                <a:spcPct val="0"/>
              </a:spcBef>
              <a:spcAft>
                <a:spcPct val="0"/>
              </a:spcAft>
              <a:defRPr sz="3000" b="1">
                <a:solidFill>
                  <a:schemeClr val="tx1"/>
                </a:solidFill>
                <a:latin typeface="Arial" charset="0"/>
              </a:defRPr>
            </a:lvl7pPr>
            <a:lvl8pPr marL="1371600" algn="l" rtl="0" fontAlgn="base">
              <a:lnSpc>
                <a:spcPct val="110000"/>
              </a:lnSpc>
              <a:spcBef>
                <a:spcPct val="0"/>
              </a:spcBef>
              <a:spcAft>
                <a:spcPct val="0"/>
              </a:spcAft>
              <a:defRPr sz="3000" b="1">
                <a:solidFill>
                  <a:schemeClr val="tx1"/>
                </a:solidFill>
                <a:latin typeface="Arial" charset="0"/>
              </a:defRPr>
            </a:lvl8pPr>
            <a:lvl9pPr marL="1828800" algn="l" rtl="0" fontAlgn="base">
              <a:lnSpc>
                <a:spcPct val="110000"/>
              </a:lnSpc>
              <a:spcBef>
                <a:spcPct val="0"/>
              </a:spcBef>
              <a:spcAft>
                <a:spcPct val="0"/>
              </a:spcAft>
              <a:defRPr sz="3000" b="1">
                <a:solidFill>
                  <a:schemeClr val="tx1"/>
                </a:solidFill>
                <a:latin typeface="Arial" charset="0"/>
              </a:defRPr>
            </a:lvl9pPr>
          </a:lstStyle>
          <a:p>
            <a:pPr marL="457200" indent="-457200">
              <a:lnSpc>
                <a:spcPct val="115000"/>
              </a:lnSpc>
              <a:spcAft>
                <a:spcPts val="1000"/>
              </a:spcAft>
              <a:buAutoNum type="arabicPeriod" startAt="2"/>
            </a:pPr>
            <a:r>
              <a:rPr lang="de-DE" sz="2000" kern="0" dirty="0"/>
              <a:t>Prüfungstermine, </a:t>
            </a:r>
            <a:r>
              <a:rPr lang="de-DE" sz="2000" b="0" kern="0" dirty="0"/>
              <a:t>Daten jährlich analog,  Prüfungssemester </a:t>
            </a:r>
            <a:r>
              <a:rPr lang="de-DE" sz="2000" b="0" kern="0" dirty="0" smtClean="0"/>
              <a:t>Wintersemester 2023/24</a:t>
            </a:r>
            <a:r>
              <a:rPr lang="de-DE" sz="2000" b="0" kern="0" dirty="0"/>
              <a:t/>
            </a:r>
            <a:br>
              <a:rPr lang="de-DE" sz="2000" b="0" kern="0" dirty="0"/>
            </a:br>
            <a:r>
              <a:rPr lang="de-DE" sz="2000" b="0" kern="0" dirty="0"/>
              <a:t>bzw. </a:t>
            </a:r>
            <a:r>
              <a:rPr lang="de-DE" sz="2000" b="0" kern="0" dirty="0" smtClean="0"/>
              <a:t>Sommersemester 2024</a:t>
            </a:r>
            <a:endParaRPr lang="de-DE" sz="2000" kern="0" dirty="0">
              <a:solidFill>
                <a:srgbClr val="C00000"/>
              </a:solidFill>
            </a:endParaRPr>
          </a:p>
        </p:txBody>
      </p:sp>
    </p:spTree>
    <p:extLst>
      <p:ext uri="{BB962C8B-B14F-4D97-AF65-F5344CB8AC3E}">
        <p14:creationId xmlns:p14="http://schemas.microsoft.com/office/powerpoint/2010/main" val="3055626664"/>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332656"/>
            <a:ext cx="5328592" cy="533400"/>
          </a:xfrm>
        </p:spPr>
        <p:txBody>
          <a:bodyPr/>
          <a:lstStyle/>
          <a:p>
            <a:r>
              <a:rPr lang="de-DE" sz="2400" dirty="0"/>
              <a:t>3. 	Prüfungskommission</a:t>
            </a:r>
          </a:p>
        </p:txBody>
      </p:sp>
      <p:sp>
        <p:nvSpPr>
          <p:cNvPr id="3" name="Inhaltsplatzhalter 2"/>
          <p:cNvSpPr>
            <a:spLocks noGrp="1"/>
          </p:cNvSpPr>
          <p:nvPr>
            <p:ph idx="1"/>
          </p:nvPr>
        </p:nvSpPr>
        <p:spPr>
          <a:xfrm>
            <a:off x="0" y="1268760"/>
            <a:ext cx="9036496" cy="4968552"/>
          </a:xfrm>
        </p:spPr>
        <p:txBody>
          <a:bodyPr/>
          <a:lstStyle/>
          <a:p>
            <a:pPr marL="0" indent="0">
              <a:lnSpc>
                <a:spcPct val="114000"/>
              </a:lnSpc>
              <a:spcBef>
                <a:spcPts val="0"/>
              </a:spcBef>
              <a:spcAft>
                <a:spcPts val="600"/>
              </a:spcAft>
            </a:pPr>
            <a:r>
              <a:rPr lang="de-DE" sz="2200" dirty="0"/>
              <a:t>Das Lehrerprüfungsamt bestimmt für jeden Prüfungsfall, jedes Prüfungsfach und jede praktische Prüfung eine Prüfungskommission (incl. Vorsitz). Diese bewertet die Prüfungsleistungen und ermittelt das Ergebnis der Prüfung.</a:t>
            </a:r>
          </a:p>
          <a:p>
            <a:pPr marL="0" indent="0">
              <a:lnSpc>
                <a:spcPct val="114000"/>
              </a:lnSpc>
              <a:spcBef>
                <a:spcPts val="0"/>
              </a:spcBef>
              <a:spcAft>
                <a:spcPts val="600"/>
              </a:spcAft>
            </a:pPr>
            <a:r>
              <a:rPr lang="de-DE" sz="2200" dirty="0"/>
              <a:t>Der Prüfungskommission gehören grundsätzlich an:</a:t>
            </a:r>
          </a:p>
          <a:p>
            <a:pPr marL="457200" indent="-457200">
              <a:lnSpc>
                <a:spcPct val="114000"/>
              </a:lnSpc>
              <a:spcBef>
                <a:spcPts val="0"/>
              </a:spcBef>
              <a:spcAft>
                <a:spcPts val="600"/>
              </a:spcAft>
              <a:buFont typeface="+mj-lt"/>
              <a:buAutoNum type="arabicPeriod"/>
            </a:pPr>
            <a:r>
              <a:rPr lang="de-DE" sz="2200" dirty="0"/>
              <a:t>eine Prüferin oder ein Prüfer aus einer Universität oder einer künstlerischen Hochschule, die oder der im Benehmen mit dieser bestimmt wird, und</a:t>
            </a:r>
          </a:p>
          <a:p>
            <a:pPr marL="457200" indent="-457200">
              <a:lnSpc>
                <a:spcPct val="114000"/>
              </a:lnSpc>
              <a:spcBef>
                <a:spcPts val="0"/>
              </a:spcBef>
              <a:spcAft>
                <a:spcPts val="600"/>
              </a:spcAft>
              <a:buFont typeface="+mj-lt"/>
              <a:buAutoNum type="arabicPeriod"/>
            </a:pPr>
            <a:r>
              <a:rPr lang="de-DE" sz="2200" dirty="0"/>
              <a:t>eine zweite Prüferin oder ein zweiter Prüfer oder eine Beisitzerin oder ein Beisitzer aus einer Universität oder einer künstlerischen Hochschule oder eine Person mit der Befähigung für das betreffende Lehramt.</a:t>
            </a:r>
          </a:p>
        </p:txBody>
      </p:sp>
      <p:sp>
        <p:nvSpPr>
          <p:cNvPr id="4" name="Foliennummernplatzhalter 3"/>
          <p:cNvSpPr>
            <a:spLocks noGrp="1"/>
          </p:cNvSpPr>
          <p:nvPr>
            <p:ph type="sldNum" sz="quarter" idx="10"/>
          </p:nvPr>
        </p:nvSpPr>
        <p:spPr/>
        <p:txBody>
          <a:bodyPr/>
          <a:lstStyle/>
          <a:p>
            <a:pPr>
              <a:defRPr/>
            </a:pPr>
            <a:fld id="{80400ECE-1E6E-4FB6-AF33-40D9A9205066}" type="slidenum">
              <a:rPr lang="de-DE" smtClean="0"/>
              <a:pPr>
                <a:defRPr/>
              </a:pPr>
              <a:t>9</a:t>
            </a:fld>
            <a:endParaRPr lang="en-GB"/>
          </a:p>
        </p:txBody>
      </p:sp>
    </p:spTree>
    <p:extLst>
      <p:ext uri="{BB962C8B-B14F-4D97-AF65-F5344CB8AC3E}">
        <p14:creationId xmlns:p14="http://schemas.microsoft.com/office/powerpoint/2010/main" val="3102872715"/>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Powerpoint Master BM">
  <a:themeElements>
    <a:clrScheme name="Powerpoint Master BM 1">
      <a:dk1>
        <a:srgbClr val="000000"/>
      </a:dk1>
      <a:lt1>
        <a:srgbClr val="FFFFFF"/>
      </a:lt1>
      <a:dk2>
        <a:srgbClr val="287DA8"/>
      </a:dk2>
      <a:lt2>
        <a:srgbClr val="A3C2D7"/>
      </a:lt2>
      <a:accent1>
        <a:srgbClr val="008C57"/>
      </a:accent1>
      <a:accent2>
        <a:srgbClr val="FAC23D"/>
      </a:accent2>
      <a:accent3>
        <a:srgbClr val="FFFFFF"/>
      </a:accent3>
      <a:accent4>
        <a:srgbClr val="000000"/>
      </a:accent4>
      <a:accent5>
        <a:srgbClr val="AAC5B4"/>
      </a:accent5>
      <a:accent6>
        <a:srgbClr val="E3B036"/>
      </a:accent6>
      <a:hlink>
        <a:srgbClr val="004F94"/>
      </a:hlink>
      <a:folHlink>
        <a:srgbClr val="E60021"/>
      </a:folHlink>
    </a:clrScheme>
    <a:fontScheme name="Powerpoint Master BM">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ts val="24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ts val="2400"/>
          </a:lnSpc>
          <a:spcBef>
            <a:spcPct val="5000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Powerpoint Master BM 1">
        <a:dk1>
          <a:srgbClr val="000000"/>
        </a:dk1>
        <a:lt1>
          <a:srgbClr val="FFFFFF"/>
        </a:lt1>
        <a:dk2>
          <a:srgbClr val="287DA8"/>
        </a:dk2>
        <a:lt2>
          <a:srgbClr val="A3C2D7"/>
        </a:lt2>
        <a:accent1>
          <a:srgbClr val="008C57"/>
        </a:accent1>
        <a:accent2>
          <a:srgbClr val="FAC23D"/>
        </a:accent2>
        <a:accent3>
          <a:srgbClr val="FFFFFF"/>
        </a:accent3>
        <a:accent4>
          <a:srgbClr val="000000"/>
        </a:accent4>
        <a:accent5>
          <a:srgbClr val="AAC5B4"/>
        </a:accent5>
        <a:accent6>
          <a:srgbClr val="E3B036"/>
        </a:accent6>
        <a:hlink>
          <a:srgbClr val="004F94"/>
        </a:hlink>
        <a:folHlink>
          <a:srgbClr val="E60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2968</Words>
  <Application>Microsoft Office PowerPoint</Application>
  <PresentationFormat>Bildschirmpräsentation (4:3)</PresentationFormat>
  <Paragraphs>347</Paragraphs>
  <Slides>35</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35</vt:i4>
      </vt:variant>
    </vt:vector>
  </HeadingPairs>
  <TitlesOfParts>
    <vt:vector size="41" baseType="lpstr">
      <vt:lpstr>Arial</vt:lpstr>
      <vt:lpstr>Calibri</vt:lpstr>
      <vt:lpstr>Monotype Sorts</vt:lpstr>
      <vt:lpstr>Times New Roman</vt:lpstr>
      <vt:lpstr>Wingdings</vt:lpstr>
      <vt:lpstr>Powerpoint Master BM</vt:lpstr>
      <vt:lpstr>Informationen zu den  Ersten Staatsprüfungen im modularisierten Studiengang für Lehrämter</vt:lpstr>
      <vt:lpstr>PowerPoint-Präsentation</vt:lpstr>
      <vt:lpstr>Mitarbeiterinnen und Mitarbeiter des Lehrerprüfungsamtes</vt:lpstr>
      <vt:lpstr>Mitarbeiterinnen und Mitarbeiter des Lehrerprüfungsamtes</vt:lpstr>
      <vt:lpstr>Themenübersicht</vt:lpstr>
      <vt:lpstr>1.  Prüfungsteile  </vt:lpstr>
      <vt:lpstr>1.  Prüfungsteile</vt:lpstr>
      <vt:lpstr>PowerPoint-Präsentation</vt:lpstr>
      <vt:lpstr>3.  Prüfungskommission</vt:lpstr>
      <vt:lpstr>3.  Prüfungskommission</vt:lpstr>
      <vt:lpstr>PowerPoint-Präsentation</vt:lpstr>
      <vt:lpstr>4.  Praktische Prüfung  Sport</vt:lpstr>
      <vt:lpstr>5. Wissenschaftliche Abschlussarbeit    Grundlagen WAA</vt:lpstr>
      <vt:lpstr>5. Wissenschaftliche Abschlussarbeit    Grundlagen WAA </vt:lpstr>
      <vt:lpstr>5. Wissenschaftliche Abschlussarbeit    Grundlagen WAA</vt:lpstr>
      <vt:lpstr>5. Wissenschaftliche Abschlussarbeit    Thema der WAA, Abgabe </vt:lpstr>
      <vt:lpstr>5. Wissenschaftliche Abschlussarbeit    Rücktritt </vt:lpstr>
      <vt:lpstr>5. Wissenschaftliche Abschlussarbeit Antrag für das Thema der WAA </vt:lpstr>
      <vt:lpstr>5. Wissenschaftliche Abschlussarbeit Antrag für das Thema der WAA </vt:lpstr>
      <vt:lpstr>5. Wissenschaftliche Abschlussarbeit     Antrag für das Thema der WAA</vt:lpstr>
      <vt:lpstr>5. Wissenschaftliche Abschlussarbeit     Gutachten zur WAA</vt:lpstr>
      <vt:lpstr>5. Wissenschaftliche Abschlussarbeit     Hinweise</vt:lpstr>
      <vt:lpstr>PowerPoint-Präsentation</vt:lpstr>
      <vt:lpstr>PowerPoint-Präsentation</vt:lpstr>
      <vt:lpstr>PowerPoint-Präsentation</vt:lpstr>
      <vt:lpstr>PowerPoint-Präsentation</vt:lpstr>
      <vt:lpstr>PowerPoint-Präsentation</vt:lpstr>
      <vt:lpstr>6.  Mündliche Prüfungen   Zulassung zur Prüfung</vt:lpstr>
      <vt:lpstr>6.  Mündliche Prüfungen  Verfahren </vt:lpstr>
      <vt:lpstr>7. Notenberechnung</vt:lpstr>
      <vt:lpstr>7. Notenberechnung</vt:lpstr>
      <vt:lpstr>7. Notenberechnung Fachnoten</vt:lpstr>
      <vt:lpstr>7. Notenberechnung Abschlussnote / Prädikat</vt:lpstr>
      <vt:lpstr>PowerPoint-Präsentation</vt:lpstr>
      <vt:lpstr>Die Mitarbeiter und Mitarbeiterinnen des Lehrerprüfungsamtes  Mecklenburg-Vorpommern wünschen Ihnen viel Erfolg bei den Prüfungen!</vt:lpstr>
    </vt:vector>
  </TitlesOfParts>
  <Company>BM - MV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Master MV | BM</dc:title>
  <dc:creator>IQMV</dc:creator>
  <cp:lastModifiedBy>Gassmann, Evelyn</cp:lastModifiedBy>
  <cp:revision>337</cp:revision>
  <cp:lastPrinted>2019-04-03T08:53:56Z</cp:lastPrinted>
  <dcterms:created xsi:type="dcterms:W3CDTF">2008-05-29T09:25:57Z</dcterms:created>
  <dcterms:modified xsi:type="dcterms:W3CDTF">2023-04-20T06:32:21Z</dcterms:modified>
</cp:coreProperties>
</file>